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00" r:id="rId2"/>
    <p:sldId id="260" r:id="rId3"/>
    <p:sldId id="268" r:id="rId4"/>
    <p:sldId id="309" r:id="rId5"/>
    <p:sldId id="259" r:id="rId6"/>
    <p:sldId id="310" r:id="rId7"/>
    <p:sldId id="261" r:id="rId8"/>
    <p:sldId id="262" r:id="rId9"/>
    <p:sldId id="270" r:id="rId10"/>
    <p:sldId id="308" r:id="rId11"/>
    <p:sldId id="265" r:id="rId12"/>
    <p:sldId id="266" r:id="rId13"/>
    <p:sldId id="311" r:id="rId14"/>
    <p:sldId id="269" r:id="rId15"/>
    <p:sldId id="334" r:id="rId16"/>
    <p:sldId id="296" r:id="rId17"/>
    <p:sldId id="341" r:id="rId18"/>
    <p:sldId id="271" r:id="rId19"/>
    <p:sldId id="272" r:id="rId20"/>
    <p:sldId id="304" r:id="rId21"/>
    <p:sldId id="348" r:id="rId22"/>
    <p:sldId id="349"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00C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0"/>
    <p:restoredTop sz="86401" autoAdjust="0"/>
  </p:normalViewPr>
  <p:slideViewPr>
    <p:cSldViewPr snapToGrid="0" snapToObjects="1">
      <p:cViewPr varScale="1">
        <p:scale>
          <a:sx n="145" d="100"/>
          <a:sy n="145" d="100"/>
        </p:scale>
        <p:origin x="344" y="1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23E483-2A43-BC44-B14D-24E458FCA04D}" type="datetimeFigureOut">
              <a:rPr lang="en-US" smtClean="0"/>
              <a:t>4/4/19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B75EBA-A30A-664D-B5CD-06BF0C56AC02}" type="slidenum">
              <a:rPr lang="en-US" smtClean="0"/>
              <a:t>‹#›</a:t>
            </a:fld>
            <a:endParaRPr lang="en-US"/>
          </a:p>
        </p:txBody>
      </p:sp>
    </p:spTree>
    <p:extLst>
      <p:ext uri="{BB962C8B-B14F-4D97-AF65-F5344CB8AC3E}">
        <p14:creationId xmlns:p14="http://schemas.microsoft.com/office/powerpoint/2010/main" val="3467241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D8D684CA-6921-4D46-87E0-0B9FCB25E94A}" type="slidenum">
              <a:rPr lang="en-US" smtClean="0"/>
              <a:pPr/>
              <a:t>1</a:t>
            </a:fld>
            <a:endParaRPr lang="en-US"/>
          </a:p>
        </p:txBody>
      </p:sp>
    </p:spTree>
    <p:extLst>
      <p:ext uri="{BB962C8B-B14F-4D97-AF65-F5344CB8AC3E}">
        <p14:creationId xmlns:p14="http://schemas.microsoft.com/office/powerpoint/2010/main" val="501822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a:t>
            </a:r>
            <a:r>
              <a:rPr lang="en-US" b="0" baseline="0" dirty="0"/>
              <a:t> alignment start position (not including soft clipping)</a:t>
            </a:r>
            <a:endParaRPr lang="en-US" b="1" dirty="0"/>
          </a:p>
          <a:p>
            <a:r>
              <a:rPr lang="en-US" dirty="0"/>
              <a:t>Note that M is an</a:t>
            </a:r>
            <a:r>
              <a:rPr lang="en-US" baseline="0" dirty="0"/>
              <a:t> </a:t>
            </a:r>
            <a:r>
              <a:rPr lang="en-US" b="1" baseline="0" dirty="0"/>
              <a:t>alignment </a:t>
            </a:r>
            <a:r>
              <a:rPr lang="en-US" b="0" baseline="0" dirty="0"/>
              <a:t>match, which means that there can still be a base mismatch (unlike = or X) </a:t>
            </a:r>
            <a:endParaRPr lang="en-US" dirty="0"/>
          </a:p>
        </p:txBody>
      </p:sp>
      <p:sp>
        <p:nvSpPr>
          <p:cNvPr id="4" name="Slide Number Placeholder 3"/>
          <p:cNvSpPr>
            <a:spLocks noGrp="1"/>
          </p:cNvSpPr>
          <p:nvPr>
            <p:ph type="sldNum" sz="quarter" idx="10"/>
          </p:nvPr>
        </p:nvSpPr>
        <p:spPr/>
        <p:txBody>
          <a:bodyPr/>
          <a:lstStyle/>
          <a:p>
            <a:fld id="{59B75EBA-A30A-664D-B5CD-06BF0C56AC02}" type="slidenum">
              <a:rPr lang="en-US" smtClean="0"/>
              <a:t>10</a:t>
            </a:fld>
            <a:endParaRPr lang="en-US"/>
          </a:p>
        </p:txBody>
      </p:sp>
    </p:spTree>
    <p:extLst>
      <p:ext uri="{BB962C8B-B14F-4D97-AF65-F5344CB8AC3E}">
        <p14:creationId xmlns:p14="http://schemas.microsoft.com/office/powerpoint/2010/main" val="339635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Normally the sequencer produces a </a:t>
            </a:r>
            <a:r>
              <a:rPr lang="en-US" sz="1200" b="0" i="0" u="none" strike="noStrike" cap="none" dirty="0" err="1">
                <a:solidFill>
                  <a:schemeClr val="dk1"/>
                </a:solidFill>
                <a:latin typeface="Calibri"/>
                <a:ea typeface="Calibri"/>
                <a:cs typeface="Calibri"/>
                <a:sym typeface="Calibri"/>
              </a:rPr>
              <a:t>fastq</a:t>
            </a:r>
            <a:r>
              <a:rPr lang="en-US" sz="1200" b="0" i="0" u="none" strike="noStrike" cap="none" dirty="0">
                <a:solidFill>
                  <a:schemeClr val="dk1"/>
                </a:solidFill>
                <a:latin typeface="Calibri"/>
                <a:ea typeface="Calibri"/>
                <a:cs typeface="Calibri"/>
                <a:sym typeface="Calibri"/>
              </a:rPr>
              <a:t> file</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Fastq</a:t>
            </a:r>
            <a:r>
              <a:rPr lang="en-US" sz="1200" b="0" i="0" u="none" strike="noStrike" cap="none" dirty="0">
                <a:solidFill>
                  <a:schemeClr val="dk1"/>
                </a:solidFill>
                <a:latin typeface="Calibri"/>
                <a:ea typeface="Calibri"/>
                <a:cs typeface="Calibri"/>
                <a:sym typeface="Calibri"/>
              </a:rPr>
              <a:t> does not have </a:t>
            </a:r>
            <a:r>
              <a:rPr lang="en-US" sz="1200" b="0" i="0" u="none" strike="noStrike" cap="none" dirty="0" err="1">
                <a:solidFill>
                  <a:schemeClr val="dk1"/>
                </a:solidFill>
                <a:latin typeface="Calibri"/>
                <a:ea typeface="Calibri"/>
                <a:cs typeface="Calibri"/>
                <a:sym typeface="Calibri"/>
              </a:rPr>
              <a:t>readgroup</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infomation</a:t>
            </a:r>
            <a:endParaRPr sz="1200" b="0" i="0" u="none" strike="noStrike" cap="none" dirty="0">
              <a:solidFill>
                <a:schemeClr val="dk1"/>
              </a:solidFill>
              <a:latin typeface="Calibri"/>
              <a:ea typeface="Calibri"/>
              <a:cs typeface="Calibri"/>
              <a:sym typeface="Calibri"/>
            </a:endParaRPr>
          </a:p>
        </p:txBody>
      </p:sp>
      <p:sp>
        <p:nvSpPr>
          <p:cNvPr id="712" name="Google Shape;712;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0699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At the Broad we don’t like separating the metadata from the data</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So we extract an unmapped BAM from the sequencer (called </a:t>
            </a:r>
            <a:r>
              <a:rPr lang="en-US" sz="1200" b="0" i="0" u="none" strike="noStrike" cap="none" dirty="0" err="1">
                <a:solidFill>
                  <a:schemeClr val="dk1"/>
                </a:solidFill>
                <a:latin typeface="Calibri"/>
                <a:ea typeface="Calibri"/>
                <a:cs typeface="Calibri"/>
                <a:sym typeface="Calibri"/>
              </a:rPr>
              <a:t>illumina</a:t>
            </a:r>
            <a:r>
              <a:rPr lang="en-US" sz="1200" b="0" i="0" u="none" strike="noStrike" cap="none" dirty="0">
                <a:solidFill>
                  <a:schemeClr val="dk1"/>
                </a:solidFill>
                <a:latin typeface="Calibri"/>
                <a:ea typeface="Calibri"/>
                <a:cs typeface="Calibri"/>
                <a:sym typeface="Calibri"/>
              </a:rPr>
              <a:t> base calls to SAM)</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BWA mem doesn’t accept a bam file – only </a:t>
            </a:r>
            <a:r>
              <a:rPr lang="en-US" sz="1200" b="0" i="0" u="none" strike="noStrike" cap="none" dirty="0" err="1">
                <a:solidFill>
                  <a:schemeClr val="dk1"/>
                </a:solidFill>
                <a:latin typeface="Calibri"/>
                <a:ea typeface="Calibri"/>
                <a:cs typeface="Calibri"/>
                <a:sym typeface="Calibri"/>
              </a:rPr>
              <a:t>fastq</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We convert unmapped bam to </a:t>
            </a:r>
            <a:r>
              <a:rPr lang="en-US" sz="1200" b="0" i="0" u="none" strike="noStrike" cap="none" dirty="0" err="1">
                <a:solidFill>
                  <a:schemeClr val="dk1"/>
                </a:solidFill>
                <a:latin typeface="Calibri"/>
                <a:ea typeface="Calibri"/>
                <a:cs typeface="Calibri"/>
                <a:sym typeface="Calibri"/>
              </a:rPr>
              <a:t>fastq</a:t>
            </a:r>
            <a:r>
              <a:rPr lang="en-US" sz="1200" b="0" i="0" u="none" strike="noStrike" cap="none" dirty="0">
                <a:solidFill>
                  <a:schemeClr val="dk1"/>
                </a:solidFill>
                <a:latin typeface="Calibri"/>
                <a:ea typeface="Calibri"/>
                <a:cs typeface="Calibri"/>
                <a:sym typeface="Calibri"/>
              </a:rPr>
              <a:t> (in memory), run through bwa mem and then </a:t>
            </a:r>
            <a:r>
              <a:rPr lang="en-US" sz="1200" b="0" i="0" u="none" strike="noStrike" cap="none" dirty="0" err="1">
                <a:solidFill>
                  <a:schemeClr val="dk1"/>
                </a:solidFill>
                <a:latin typeface="Calibri"/>
                <a:ea typeface="Calibri"/>
                <a:cs typeface="Calibri"/>
                <a:sym typeface="Calibri"/>
              </a:rPr>
              <a:t>reassociate</a:t>
            </a:r>
            <a:r>
              <a:rPr lang="en-US" sz="1200" b="0" i="0" u="none" strike="noStrike" cap="none" dirty="0">
                <a:solidFill>
                  <a:schemeClr val="dk1"/>
                </a:solidFill>
                <a:latin typeface="Calibri"/>
                <a:ea typeface="Calibri"/>
                <a:cs typeface="Calibri"/>
                <a:sym typeface="Calibri"/>
              </a:rPr>
              <a:t> the metadata (merge bam alignment) </a:t>
            </a:r>
            <a:endParaRPr sz="1200" b="0" i="0" u="none" strike="noStrike" cap="none" dirty="0">
              <a:solidFill>
                <a:schemeClr val="dk1"/>
              </a:solidFill>
              <a:latin typeface="Calibri"/>
              <a:ea typeface="Calibri"/>
              <a:cs typeface="Calibri"/>
              <a:sym typeface="Calibri"/>
            </a:endParaRPr>
          </a:p>
        </p:txBody>
      </p:sp>
      <p:sp>
        <p:nvSpPr>
          <p:cNvPr id="864" name="Google Shape;86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8709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6" name="Google Shape;11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RNA data is a bit of a special case due to these intronic regions</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 in cigar</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Look for splice sites– information that helps us identify the transcript the molecule came from</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There is a standard </a:t>
            </a:r>
            <a:r>
              <a:rPr lang="en-US" sz="1200" b="0" i="0" u="none" strike="noStrike" cap="none" dirty="0" err="1">
                <a:solidFill>
                  <a:schemeClr val="dk1"/>
                </a:solidFill>
                <a:latin typeface="Calibri"/>
                <a:ea typeface="Calibri"/>
                <a:cs typeface="Calibri"/>
                <a:sym typeface="Calibri"/>
              </a:rPr>
              <a:t>db</a:t>
            </a:r>
            <a:r>
              <a:rPr lang="en-US" sz="1200" b="0" i="0" u="none" strike="noStrike" cap="none" dirty="0">
                <a:solidFill>
                  <a:schemeClr val="dk1"/>
                </a:solidFill>
                <a:latin typeface="Calibri"/>
                <a:ea typeface="Calibri"/>
                <a:cs typeface="Calibri"/>
                <a:sym typeface="Calibri"/>
              </a:rPr>
              <a:t> of splice sites (info to mapper), but also </a:t>
            </a:r>
            <a:r>
              <a:rPr lang="en-US" sz="1200" b="0" i="0" u="none" strike="noStrike" cap="none" dirty="0" err="1">
                <a:solidFill>
                  <a:schemeClr val="dk1"/>
                </a:solidFill>
                <a:latin typeface="Calibri"/>
                <a:ea typeface="Calibri"/>
                <a:cs typeface="Calibri"/>
                <a:sym typeface="Calibri"/>
              </a:rPr>
              <a:t>denovo</a:t>
            </a:r>
            <a:r>
              <a:rPr lang="en-US" sz="1200" b="0" i="0" u="none" strike="noStrike" cap="none" dirty="0">
                <a:solidFill>
                  <a:schemeClr val="dk1"/>
                </a:solidFill>
                <a:latin typeface="Calibri"/>
                <a:ea typeface="Calibri"/>
                <a:cs typeface="Calibri"/>
                <a:sym typeface="Calibri"/>
              </a:rPr>
              <a:t> splice site</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Those might be the interesting thing about your data</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N10 – intron (100s to 1000s of bases)</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Problematic for </a:t>
            </a:r>
            <a:r>
              <a:rPr lang="en-US" sz="1200" b="0" i="0" u="none" strike="noStrike" cap="none" dirty="0" err="1">
                <a:solidFill>
                  <a:schemeClr val="dk1"/>
                </a:solidFill>
                <a:latin typeface="Calibri"/>
                <a:ea typeface="Calibri"/>
                <a:cs typeface="Calibri"/>
                <a:sym typeface="Calibri"/>
              </a:rPr>
              <a:t>gatk</a:t>
            </a:r>
            <a:r>
              <a:rPr lang="en-US" sz="1200" b="0" i="0" u="none" strike="noStrike" cap="none" dirty="0">
                <a:solidFill>
                  <a:schemeClr val="dk1"/>
                </a:solidFill>
                <a:latin typeface="Calibri"/>
                <a:ea typeface="Calibri"/>
                <a:cs typeface="Calibri"/>
                <a:sym typeface="Calibri"/>
              </a:rPr>
              <a:t> which is used to working within a small window</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So there is some special handling, a different aligner (STAR) and a separate pipeline – see docs for details.</a:t>
            </a:r>
            <a:endParaRPr sz="1200" b="0" i="0" u="none" strike="noStrike" cap="none" dirty="0">
              <a:solidFill>
                <a:schemeClr val="dk1"/>
              </a:solidFill>
              <a:latin typeface="Calibri"/>
              <a:ea typeface="Calibri"/>
              <a:cs typeface="Calibri"/>
              <a:sym typeface="Calibri"/>
            </a:endParaRPr>
          </a:p>
        </p:txBody>
      </p:sp>
      <p:sp>
        <p:nvSpPr>
          <p:cNvPr id="1117" name="Google Shape;111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628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a:buChar char="•"/>
            </a:pPr>
            <a:r>
              <a:rPr lang="en-US" b="1" dirty="0"/>
              <a:t>Non-independent measurements</a:t>
            </a:r>
            <a:r>
              <a:rPr lang="en-US" dirty="0"/>
              <a:t> of sequence</a:t>
            </a:r>
          </a:p>
          <a:p>
            <a:pPr marL="742950" lvl="1" indent="-285750">
              <a:spcAft>
                <a:spcPts val="600"/>
              </a:spcAft>
              <a:buFont typeface="Arial"/>
              <a:buChar char="•"/>
            </a:pPr>
            <a:r>
              <a:rPr lang="en-US" dirty="0"/>
              <a:t>Sampled from single template of DNA</a:t>
            </a:r>
          </a:p>
          <a:p>
            <a:pPr marL="742950" lvl="1" indent="-285750">
              <a:spcAft>
                <a:spcPts val="600"/>
              </a:spcAft>
              <a:buFont typeface="Arial"/>
              <a:buChar char="•"/>
            </a:pPr>
            <a:r>
              <a:rPr lang="en-US" dirty="0"/>
              <a:t>Violates independence assumptions made in variant calling</a:t>
            </a:r>
          </a:p>
          <a:p>
            <a:pPr marL="285750" indent="-285750">
              <a:spcAft>
                <a:spcPts val="600"/>
              </a:spcAft>
              <a:buFont typeface="Arial"/>
              <a:buChar char="•"/>
            </a:pPr>
            <a:r>
              <a:rPr lang="en-US" dirty="0"/>
              <a:t>Errors in sample/library preparation are propagated to </a:t>
            </a:r>
            <a:r>
              <a:rPr lang="en-US" i="1" dirty="0"/>
              <a:t>all</a:t>
            </a:r>
            <a:r>
              <a:rPr lang="en-US" dirty="0"/>
              <a:t> the duplicates</a:t>
            </a:r>
            <a:endParaRPr lang="en-US" b="1" dirty="0"/>
          </a:p>
          <a:p>
            <a:endParaRPr lang="en-US" b="1" dirty="0"/>
          </a:p>
          <a:p>
            <a:r>
              <a:rPr lang="en-US" b="1" dirty="0"/>
              <a:t>----</a:t>
            </a:r>
          </a:p>
          <a:p>
            <a:endParaRPr lang="en-US" b="1" dirty="0"/>
          </a:p>
          <a:p>
            <a:r>
              <a:rPr lang="en-US" b="1" dirty="0"/>
              <a:t>PCR duplicates </a:t>
            </a:r>
            <a:r>
              <a:rPr lang="mr-IN" dirty="0"/>
              <a:t>–</a:t>
            </a:r>
            <a:r>
              <a:rPr lang="en-US" dirty="0"/>
              <a:t> a physical DNA fragment was duplicated during library preparation (PCR</a:t>
            </a:r>
            <a:r>
              <a:rPr lang="en-US" baseline="0" dirty="0"/>
              <a:t> step) and two copies happened to get sequenced</a:t>
            </a:r>
          </a:p>
          <a:p>
            <a:r>
              <a:rPr lang="en-US" b="1" baseline="0" dirty="0"/>
              <a:t>Optical duplicates </a:t>
            </a:r>
            <a:r>
              <a:rPr lang="mr-IN" baseline="0" dirty="0"/>
              <a:t>–</a:t>
            </a:r>
            <a:r>
              <a:rPr lang="en-US" baseline="0" dirty="0"/>
              <a:t> sequencer misinterpreted a single cluster as two separate clusters</a:t>
            </a:r>
          </a:p>
          <a:p>
            <a:r>
              <a:rPr lang="en-US" b="1" baseline="0" dirty="0"/>
              <a:t>Marking</a:t>
            </a:r>
            <a:r>
              <a:rPr lang="en-US" b="0" baseline="0" dirty="0"/>
              <a:t> </a:t>
            </a:r>
            <a:r>
              <a:rPr lang="mr-IN" b="0" baseline="0" dirty="0"/>
              <a:t>–</a:t>
            </a:r>
            <a:r>
              <a:rPr lang="en-US" b="0" baseline="0" dirty="0"/>
              <a:t> tag is added to the sequence record, but records are NOT thrown out</a:t>
            </a:r>
            <a:endParaRPr lang="en-US" b="1" dirty="0"/>
          </a:p>
        </p:txBody>
      </p:sp>
      <p:sp>
        <p:nvSpPr>
          <p:cNvPr id="4" name="Slide Number Placeholder 3"/>
          <p:cNvSpPr>
            <a:spLocks noGrp="1"/>
          </p:cNvSpPr>
          <p:nvPr>
            <p:ph type="sldNum" sz="quarter" idx="10"/>
          </p:nvPr>
        </p:nvSpPr>
        <p:spPr/>
        <p:txBody>
          <a:bodyPr/>
          <a:lstStyle/>
          <a:p>
            <a:fld id="{59B75EBA-A30A-664D-B5CD-06BF0C56AC02}" type="slidenum">
              <a:rPr lang="en-US" smtClean="0"/>
              <a:t>14</a:t>
            </a:fld>
            <a:endParaRPr lang="en-US"/>
          </a:p>
        </p:txBody>
      </p:sp>
    </p:spTree>
    <p:extLst>
      <p:ext uri="{BB962C8B-B14F-4D97-AF65-F5344CB8AC3E}">
        <p14:creationId xmlns:p14="http://schemas.microsoft.com/office/powerpoint/2010/main" val="3737058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Library duplicates </a:t>
            </a:r>
            <a:r>
              <a:rPr lang="en-US" dirty="0"/>
              <a:t>are made if you do </a:t>
            </a:r>
            <a:r>
              <a:rPr lang="en-US" b="1" dirty="0"/>
              <a:t>PCR</a:t>
            </a:r>
            <a:r>
              <a:rPr lang="en-US" dirty="0"/>
              <a:t> in your protocol: creates </a:t>
            </a:r>
            <a:r>
              <a:rPr lang="en-US" b="1" dirty="0"/>
              <a:t>copies </a:t>
            </a:r>
            <a:r>
              <a:rPr lang="en-US" b="0" dirty="0"/>
              <a:t>of </a:t>
            </a:r>
            <a:r>
              <a:rPr lang="en-US" b="1" dirty="0"/>
              <a:t>fragments</a:t>
            </a:r>
            <a:r>
              <a:rPr lang="en-US" dirty="0"/>
              <a:t> to increase</a:t>
            </a:r>
            <a:r>
              <a:rPr lang="en-US" baseline="0" dirty="0"/>
              <a:t> </a:t>
            </a:r>
            <a:r>
              <a:rPr lang="en-US" dirty="0"/>
              <a:t>the </a:t>
            </a:r>
            <a:r>
              <a:rPr lang="en-US" b="1" dirty="0"/>
              <a:t>probability</a:t>
            </a:r>
            <a:r>
              <a:rPr lang="en-US" dirty="0"/>
              <a:t> that each</a:t>
            </a:r>
            <a:r>
              <a:rPr lang="en-US" baseline="0" dirty="0"/>
              <a:t> </a:t>
            </a:r>
            <a:r>
              <a:rPr lang="en-US" b="1" baseline="0" dirty="0"/>
              <a:t>fragment is read</a:t>
            </a:r>
            <a:r>
              <a:rPr lang="en-US" baseline="0" dirty="0"/>
              <a:t>– but the flipside of this is that you’re likely going to </a:t>
            </a:r>
            <a:r>
              <a:rPr lang="en-US" b="1" baseline="0" dirty="0"/>
              <a:t>read</a:t>
            </a:r>
            <a:r>
              <a:rPr lang="en-US" baseline="0" dirty="0"/>
              <a:t> a bunch of the </a:t>
            </a:r>
            <a:r>
              <a:rPr lang="en-US" b="1" baseline="0" dirty="0"/>
              <a:t>copies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sym typeface="Consolas"/>
              </a:rPr>
              <a:t>Optical duplicates </a:t>
            </a:r>
            <a:r>
              <a:rPr lang="en-US" dirty="0">
                <a:sym typeface="Consolas"/>
              </a:rPr>
              <a:t>are an </a:t>
            </a:r>
            <a:r>
              <a:rPr lang="en-US" b="1" dirty="0">
                <a:sym typeface="Consolas"/>
              </a:rPr>
              <a:t>artifact of the sequencer</a:t>
            </a:r>
            <a:r>
              <a:rPr lang="en-US" dirty="0">
                <a:sym typeface="Consola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sym typeface="Consolas"/>
              </a:rPr>
              <a:t>  -</a:t>
            </a:r>
            <a:r>
              <a:rPr lang="en-US" dirty="0">
                <a:sym typeface="Consolas"/>
              </a:rPr>
              <a:t>The sequencer does “PCR” on the </a:t>
            </a:r>
            <a:r>
              <a:rPr lang="en-US" dirty="0" err="1">
                <a:sym typeface="Consolas"/>
              </a:rPr>
              <a:t>flowcell</a:t>
            </a:r>
            <a:r>
              <a:rPr lang="en-US" dirty="0">
                <a:sym typeface="Consolas"/>
              </a:rPr>
              <a:t> to generate little clusters of the same fragment to increase fluorescence for the detector to pick up.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sym typeface="Consolas"/>
              </a:rPr>
              <a:t>  -Aberrations in cluster formation cause optical duplicates</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(Library and Optical duplicates are distinguished to estimate the number of unique pieces of DNA in the Library )</a:t>
            </a:r>
          </a:p>
        </p:txBody>
      </p:sp>
      <p:sp>
        <p:nvSpPr>
          <p:cNvPr id="4" name="Slide Number Placeholder 3"/>
          <p:cNvSpPr>
            <a:spLocks noGrp="1"/>
          </p:cNvSpPr>
          <p:nvPr>
            <p:ph type="sldNum" sz="quarter" idx="10"/>
          </p:nvPr>
        </p:nvSpPr>
        <p:spPr/>
        <p:txBody>
          <a:bodyPr/>
          <a:lstStyle/>
          <a:p>
            <a:fld id="{9F418291-1CFE-9D49-9606-28A791F78255}" type="slidenum">
              <a:rPr lang="en-US" smtClean="0"/>
              <a:pPr/>
              <a:t>15</a:t>
            </a:fld>
            <a:endParaRPr lang="en-US"/>
          </a:p>
        </p:txBody>
      </p:sp>
    </p:spTree>
    <p:extLst>
      <p:ext uri="{BB962C8B-B14F-4D97-AF65-F5344CB8AC3E}">
        <p14:creationId xmlns:p14="http://schemas.microsoft.com/office/powerpoint/2010/main" val="165800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set of duplicates based on their start position. </a:t>
            </a:r>
          </a:p>
          <a:p>
            <a:r>
              <a:rPr lang="en-US" dirty="0"/>
              <a:t>----</a:t>
            </a:r>
          </a:p>
          <a:p>
            <a:r>
              <a:rPr lang="en-US" dirty="0"/>
              <a:t>Accessory things</a:t>
            </a:r>
            <a:r>
              <a:rPr lang="en-US" baseline="0" dirty="0"/>
              <a:t> to point out:</a:t>
            </a:r>
          </a:p>
          <a:p>
            <a:r>
              <a:rPr lang="en-US" baseline="0" dirty="0"/>
              <a:t>-</a:t>
            </a:r>
            <a:r>
              <a:rPr lang="en-US" b="1" baseline="0" dirty="0" err="1"/>
              <a:t>indels</a:t>
            </a:r>
            <a:r>
              <a:rPr lang="en-US" b="1" baseline="0" dirty="0"/>
              <a:t>, sequence </a:t>
            </a:r>
            <a:r>
              <a:rPr lang="en-US" b="0" baseline="0" dirty="0"/>
              <a:t>of bases</a:t>
            </a:r>
            <a:r>
              <a:rPr lang="en-US" b="1" baseline="0" dirty="0"/>
              <a:t> etc. don’t matter </a:t>
            </a:r>
            <a:r>
              <a:rPr lang="en-US" baseline="0" dirty="0"/>
              <a:t>– those things could be introduced by PCR / other sequencing errors. This is probably the most non-intuitive / confusing thing about marking duplicates. </a:t>
            </a:r>
          </a:p>
          <a:p>
            <a:r>
              <a:rPr lang="en-US" b="1" baseline="0" dirty="0"/>
              <a:t>-hard vs. soft clipping</a:t>
            </a:r>
            <a:r>
              <a:rPr lang="en-US" baseline="0" dirty="0"/>
              <a:t>: specified by the aligner (BWA). soft clipping is usually when one section of the read maps to a genomic region much more poorly than the rest, so we just ignore that section. hard clipping is usually when a section of the read maps somewhere else in the reference (chimeric alignment)</a:t>
            </a:r>
            <a:endParaRPr lang="en-US" dirty="0"/>
          </a:p>
          <a:p>
            <a:endParaRPr lang="en-US" baseline="0" dirty="0"/>
          </a:p>
          <a:p>
            <a:r>
              <a:rPr lang="en-US" baseline="0" dirty="0"/>
              <a:t>You almost never have two reads with the same start/end location, especially when doing paired ends, so don’t worry about limiting depth</a:t>
            </a:r>
          </a:p>
          <a:p>
            <a:endParaRPr lang="en-US" baseline="0" dirty="0"/>
          </a:p>
          <a:p>
            <a:r>
              <a:rPr lang="en-US" sz="1200" b="1" dirty="0"/>
              <a:t>Use cases where you may </a:t>
            </a:r>
            <a:r>
              <a:rPr lang="en-US" sz="1200" b="1" i="1" dirty="0"/>
              <a:t>NOT</a:t>
            </a:r>
            <a:r>
              <a:rPr lang="en-US" sz="1200" b="1" dirty="0"/>
              <a:t> want to mark duplicates</a:t>
            </a:r>
          </a:p>
          <a:p>
            <a:endParaRPr lang="en-US" sz="1200" b="1" dirty="0"/>
          </a:p>
          <a:p>
            <a:pPr marL="285750" indent="-285750"/>
            <a:r>
              <a:rPr lang="en-US" sz="2400" dirty="0"/>
              <a:t>Amplicon sequencing (or any other library construction with non-random starts)</a:t>
            </a:r>
          </a:p>
          <a:p>
            <a:pPr marL="685800" lvl="1"/>
            <a:r>
              <a:rPr lang="en-US" sz="2000" dirty="0"/>
              <a:t>All reads start at same position by design</a:t>
            </a:r>
          </a:p>
          <a:p>
            <a:pPr marL="685800" lvl="1"/>
            <a:r>
              <a:rPr lang="en-US" sz="2000" dirty="0"/>
              <a:t>If have UMI, can use </a:t>
            </a:r>
            <a:r>
              <a:rPr lang="en-US" sz="2000" dirty="0" err="1"/>
              <a:t>UMIAwareMarkDuplicatesWithMateCigar</a:t>
            </a:r>
            <a:endParaRPr lang="en-US" sz="2000" dirty="0"/>
          </a:p>
          <a:p>
            <a:pPr marL="285750" indent="-285750"/>
            <a:endParaRPr lang="en-US" sz="2400" dirty="0"/>
          </a:p>
          <a:p>
            <a:pPr marL="285750" indent="-285750"/>
            <a:r>
              <a:rPr lang="en-US" sz="2400" dirty="0" err="1"/>
              <a:t>RNAseq</a:t>
            </a:r>
            <a:r>
              <a:rPr lang="en-US" sz="2400" dirty="0"/>
              <a:t> (allele-specific) expression analysis </a:t>
            </a:r>
            <a:br>
              <a:rPr lang="en-US" sz="2400" dirty="0"/>
            </a:br>
            <a:r>
              <a:rPr lang="en-US" sz="2400" dirty="0"/>
              <a:t>	(alternatively, </a:t>
            </a:r>
            <a:r>
              <a:rPr lang="en-US" sz="2400" dirty="0" err="1"/>
              <a:t>ASEReadCounter</a:t>
            </a:r>
            <a:r>
              <a:rPr lang="en-US" sz="2400" dirty="0"/>
              <a:t> can disable </a:t>
            </a:r>
            <a:r>
              <a:rPr lang="en-US" sz="2400" dirty="0" err="1"/>
              <a:t>DuplicateFilter</a:t>
            </a:r>
            <a:r>
              <a:rPr lang="en-US" sz="2400" dirty="0"/>
              <a:t>)</a:t>
            </a:r>
          </a:p>
          <a:p>
            <a:endParaRPr lang="en-US" b="1" baseline="0" dirty="0"/>
          </a:p>
          <a:p>
            <a:endParaRPr lang="en-US" dirty="0"/>
          </a:p>
        </p:txBody>
      </p:sp>
      <p:sp>
        <p:nvSpPr>
          <p:cNvPr id="4" name="Slide Number Placeholder 3"/>
          <p:cNvSpPr>
            <a:spLocks noGrp="1"/>
          </p:cNvSpPr>
          <p:nvPr>
            <p:ph type="sldNum" sz="quarter" idx="10"/>
          </p:nvPr>
        </p:nvSpPr>
        <p:spPr/>
        <p:txBody>
          <a:bodyPr/>
          <a:lstStyle/>
          <a:p>
            <a:fld id="{9F418291-1CFE-9D49-9606-28A791F78255}" type="slidenum">
              <a:rPr lang="en-US" smtClean="0"/>
              <a:pPr/>
              <a:t>16</a:t>
            </a:fld>
            <a:endParaRPr lang="en-US"/>
          </a:p>
        </p:txBody>
      </p:sp>
    </p:spTree>
    <p:extLst>
      <p:ext uri="{BB962C8B-B14F-4D97-AF65-F5344CB8AC3E}">
        <p14:creationId xmlns:p14="http://schemas.microsoft.com/office/powerpoint/2010/main" val="2475187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Dupes are MARKED, not REMOVED</a:t>
            </a:r>
          </a:p>
        </p:txBody>
      </p:sp>
      <p:sp>
        <p:nvSpPr>
          <p:cNvPr id="4" name="Slide Number Placeholder 3"/>
          <p:cNvSpPr>
            <a:spLocks noGrp="1"/>
          </p:cNvSpPr>
          <p:nvPr>
            <p:ph type="sldNum" sz="quarter" idx="10"/>
          </p:nvPr>
        </p:nvSpPr>
        <p:spPr/>
        <p:txBody>
          <a:bodyPr/>
          <a:lstStyle/>
          <a:p>
            <a:fld id="{9F418291-1CFE-9D49-9606-28A791F78255}" type="slidenum">
              <a:rPr lang="en-US" smtClean="0"/>
              <a:pPr/>
              <a:t>17</a:t>
            </a:fld>
            <a:endParaRPr lang="en-US"/>
          </a:p>
        </p:txBody>
      </p:sp>
    </p:spTree>
    <p:extLst>
      <p:ext uri="{BB962C8B-B14F-4D97-AF65-F5344CB8AC3E}">
        <p14:creationId xmlns:p14="http://schemas.microsoft.com/office/powerpoint/2010/main" val="1536307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to have this step. Not</a:t>
            </a:r>
            <a:r>
              <a:rPr lang="en-US" baseline="0" dirty="0"/>
              <a:t> needed any more since both </a:t>
            </a:r>
            <a:r>
              <a:rPr lang="en-US" baseline="0" dirty="0" err="1"/>
              <a:t>HaplotypeCaller</a:t>
            </a:r>
            <a:r>
              <a:rPr lang="en-US" baseline="0" dirty="0"/>
              <a:t> (for germline) and Mutect2 (for somatic) use local reassembly which isn’t confused by these indel artifacts like some other pileup based tools.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9B75EBA-A30A-664D-B5CD-06BF0C56AC02}" type="slidenum">
              <a:rPr lang="en-US" smtClean="0"/>
              <a:t>18</a:t>
            </a:fld>
            <a:endParaRPr lang="en-US"/>
          </a:p>
        </p:txBody>
      </p:sp>
    </p:spTree>
    <p:extLst>
      <p:ext uri="{BB962C8B-B14F-4D97-AF65-F5344CB8AC3E}">
        <p14:creationId xmlns:p14="http://schemas.microsoft.com/office/powerpoint/2010/main" val="3385879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Systematic biases</a:t>
            </a:r>
            <a:r>
              <a:rPr lang="en-US" baseline="0" dirty="0"/>
              <a:t> can be seen in batches, on a certain type of sequencer, etc. You want to adjust for those biases so that you can confidently compare quality scores across different runs &amp; machines. </a:t>
            </a:r>
            <a:r>
              <a:rPr lang="en-US" sz="1200" baseline="0" dirty="0"/>
              <a:t>We have a way to c</a:t>
            </a:r>
            <a:r>
              <a:rPr lang="en-US" sz="1200" dirty="0"/>
              <a:t>alculate the error empirically and find patterns in how error varies with </a:t>
            </a:r>
            <a:r>
              <a:rPr lang="en-US" sz="1200" dirty="0" err="1"/>
              <a:t>basecall</a:t>
            </a:r>
            <a:r>
              <a:rPr lang="en-US" sz="1200" dirty="0"/>
              <a:t> features.</a:t>
            </a:r>
            <a:endParaRPr lang="en-US" baseline="0" dirty="0"/>
          </a:p>
          <a:p>
            <a:endParaRPr lang="en-US" dirty="0"/>
          </a:p>
          <a:p>
            <a:r>
              <a:rPr lang="en-US" b="1" dirty="0"/>
              <a:t>Dinucleotide</a:t>
            </a:r>
            <a:r>
              <a:rPr lang="en-US" b="1" baseline="0" dirty="0"/>
              <a:t> context covariate example</a:t>
            </a:r>
            <a:r>
              <a:rPr lang="en-US" baseline="0" dirty="0"/>
              <a:t>: quality depends on (co-varies with) the combination of current and following bases. </a:t>
            </a:r>
            <a:r>
              <a:rPr lang="en-US" dirty="0"/>
              <a:t>The dinucleotide </a:t>
            </a:r>
            <a:r>
              <a:rPr lang="en-US" baseline="0" dirty="0"/>
              <a:t>context example should speak to the biologists in the audience. “If you have two As in a row, this machine usually underestimates their base qualities. With a C and a G in a row it’s even worse.”</a:t>
            </a:r>
          </a:p>
          <a:p>
            <a:endParaRPr lang="en-US" baseline="0" dirty="0"/>
          </a:p>
          <a:p>
            <a:r>
              <a:rPr lang="en-US" baseline="0" dirty="0"/>
              <a:t>Briefly explain how we know this – difference between empirical and reported quality. Measure of empirical quality is key part of the recalibration process. </a:t>
            </a:r>
          </a:p>
          <a:p>
            <a:endParaRPr lang="en-US" baseline="0" dirty="0"/>
          </a:p>
          <a:p>
            <a:r>
              <a:rPr lang="en-US" baseline="0" dirty="0"/>
              <a:t>This has big implications for variant calls because instead of the errors being spread out randomly, they’ll be concentrated at specific positions. So the calls made for those positions are likely to be bad a lot of the time. </a:t>
            </a:r>
          </a:p>
          <a:p>
            <a:endParaRPr lang="en-US" b="1" baseline="0" dirty="0"/>
          </a:p>
          <a:p>
            <a:r>
              <a:rPr lang="en-US" b="1" baseline="0" dirty="0"/>
              <a:t>----</a:t>
            </a:r>
          </a:p>
          <a:p>
            <a:endParaRPr lang="en-US" b="1" baseline="0" dirty="0"/>
          </a:p>
          <a:p>
            <a:r>
              <a:rPr lang="en-US" b="1" dirty="0"/>
              <a:t>Context dependence </a:t>
            </a:r>
            <a:r>
              <a:rPr lang="en-US" b="0" dirty="0"/>
              <a:t> - empirical error</a:t>
            </a:r>
            <a:r>
              <a:rPr lang="en-US" b="0" baseline="0" dirty="0"/>
              <a:t> rate is a function of surrounding bases (usually 2 or 3)</a:t>
            </a:r>
            <a:endParaRPr lang="en-US" b="1" dirty="0"/>
          </a:p>
          <a:p>
            <a:r>
              <a:rPr lang="en-US" b="1" dirty="0"/>
              <a:t>Empirical error </a:t>
            </a:r>
            <a:r>
              <a:rPr lang="mr-IN" b="0" dirty="0"/>
              <a:t>–</a:t>
            </a:r>
            <a:r>
              <a:rPr lang="en-US" b="0" dirty="0"/>
              <a:t> estimated by comparing mapped reads</a:t>
            </a:r>
            <a:r>
              <a:rPr lang="en-US" b="0" baseline="0" dirty="0"/>
              <a:t> to the reference</a:t>
            </a:r>
            <a:endParaRPr lang="en-US" b="1" dirty="0"/>
          </a:p>
        </p:txBody>
      </p:sp>
      <p:sp>
        <p:nvSpPr>
          <p:cNvPr id="4" name="Slide Number Placeholder 3"/>
          <p:cNvSpPr>
            <a:spLocks noGrp="1"/>
          </p:cNvSpPr>
          <p:nvPr>
            <p:ph type="sldNum" sz="quarter" idx="10"/>
          </p:nvPr>
        </p:nvSpPr>
        <p:spPr/>
        <p:txBody>
          <a:bodyPr/>
          <a:lstStyle/>
          <a:p>
            <a:fld id="{59B75EBA-A30A-664D-B5CD-06BF0C56AC02}" type="slidenum">
              <a:rPr lang="en-US" smtClean="0"/>
              <a:t>19</a:t>
            </a:fld>
            <a:endParaRPr lang="en-US"/>
          </a:p>
        </p:txBody>
      </p:sp>
    </p:spTree>
    <p:extLst>
      <p:ext uri="{BB962C8B-B14F-4D97-AF65-F5344CB8AC3E}">
        <p14:creationId xmlns:p14="http://schemas.microsoft.com/office/powerpoint/2010/main" val="327384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talking about the primary analysis: turning a biological sample into DNA sequence data. Note that we’re going to emphasize the experimental designs, data types and formats more than the technology itself. The goal is for everyone to understand the key aspects of the data, where they come from and what it all means for variant calling. </a:t>
            </a:r>
          </a:p>
          <a:p>
            <a:endParaRPr lang="en-US" dirty="0"/>
          </a:p>
          <a:p>
            <a:r>
              <a:rPr lang="en-US" dirty="0"/>
              <a:t>We’re also going to touch on some elements of quality control, which will require anticipating on the early stages of secondary analysis; so spoiler alert, we’ll mention the mapping/alignment of the reads already even though that belongs to the data processing talk that comes after this. </a:t>
            </a:r>
          </a:p>
        </p:txBody>
      </p:sp>
      <p:sp>
        <p:nvSpPr>
          <p:cNvPr id="4" name="Slide Number Placeholder 3"/>
          <p:cNvSpPr>
            <a:spLocks noGrp="1"/>
          </p:cNvSpPr>
          <p:nvPr>
            <p:ph type="sldNum" sz="quarter" idx="5"/>
          </p:nvPr>
        </p:nvSpPr>
        <p:spPr/>
        <p:txBody>
          <a:bodyPr/>
          <a:lstStyle/>
          <a:p>
            <a:fld id="{59B75EBA-A30A-664D-B5CD-06BF0C56AC02}" type="slidenum">
              <a:rPr lang="en-US" smtClean="0"/>
              <a:t>2</a:t>
            </a:fld>
            <a:endParaRPr lang="en-US"/>
          </a:p>
        </p:txBody>
      </p:sp>
    </p:spTree>
    <p:extLst>
      <p:ext uri="{BB962C8B-B14F-4D97-AF65-F5344CB8AC3E}">
        <p14:creationId xmlns:p14="http://schemas.microsoft.com/office/powerpoint/2010/main" val="511519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any sequence</a:t>
            </a:r>
            <a:r>
              <a:rPr lang="en-US" baseline="0" dirty="0"/>
              <a:t> mismatch as an </a:t>
            </a:r>
            <a:r>
              <a:rPr lang="en-US" b="1" baseline="0" dirty="0"/>
              <a:t>error</a:t>
            </a:r>
            <a:r>
              <a:rPr lang="en-US" baseline="0" dirty="0"/>
              <a:t> in your process, except for known variants.</a:t>
            </a:r>
          </a:p>
          <a:p>
            <a:r>
              <a:rPr lang="en-US" baseline="0" dirty="0"/>
              <a:t>Known variants come from a list of common variant sites. If this list isn’t available, </a:t>
            </a:r>
            <a:r>
              <a:rPr lang="en-US" b="1" baseline="0" dirty="0"/>
              <a:t>bootstrap</a:t>
            </a:r>
            <a:r>
              <a:rPr lang="en-US" baseline="0" dirty="0"/>
              <a:t> calls for the sample without BQSR and use those calls as your “known variants”</a:t>
            </a:r>
          </a:p>
          <a:p>
            <a:r>
              <a:rPr lang="en-US" baseline="0" dirty="0"/>
              <a:t>Track the number of observations and number of errors along the covariate context you are examining</a:t>
            </a:r>
          </a:p>
          <a:p>
            <a:r>
              <a:rPr lang="en-US" baseline="0" dirty="0"/>
              <a:t>Calculate the quality score! This is the adjustment BQSR make when applied, given this covariate context</a:t>
            </a:r>
          </a:p>
          <a:p>
            <a:r>
              <a:rPr lang="en-US" baseline="0" dirty="0"/>
              <a:t>(The +1 and +2 represent priors that cause the error probability to default to 0.5 if a certain covariate is not observed)</a:t>
            </a:r>
            <a:endParaRPr lang="en-US" dirty="0"/>
          </a:p>
        </p:txBody>
      </p:sp>
      <p:sp>
        <p:nvSpPr>
          <p:cNvPr id="4" name="Slide Number Placeholder 3"/>
          <p:cNvSpPr>
            <a:spLocks noGrp="1"/>
          </p:cNvSpPr>
          <p:nvPr>
            <p:ph type="sldNum" sz="quarter" idx="10"/>
          </p:nvPr>
        </p:nvSpPr>
        <p:spPr/>
        <p:txBody>
          <a:bodyPr/>
          <a:lstStyle/>
          <a:p>
            <a:fld id="{C8C1F92D-9955-1040-85CD-F860BFE976F1}" type="slidenum">
              <a:rPr lang="en-US" smtClean="0"/>
              <a:pPr/>
              <a:t>20</a:t>
            </a:fld>
            <a:endParaRPr lang="en-US"/>
          </a:p>
        </p:txBody>
      </p:sp>
    </p:spTree>
    <p:extLst>
      <p:ext uri="{BB962C8B-B14F-4D97-AF65-F5344CB8AC3E}">
        <p14:creationId xmlns:p14="http://schemas.microsoft.com/office/powerpoint/2010/main" val="1681665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Broad</a:t>
            </a:r>
            <a:r>
              <a:rPr lang="en-US" baseline="0" dirty="0"/>
              <a:t> and other major centers, we no longer store the base qualities as we have found them to to take too much space</a:t>
            </a:r>
            <a:r>
              <a:rPr lang="mr-IN" baseline="0" dirty="0"/>
              <a:t>…</a:t>
            </a:r>
            <a:r>
              <a:rPr lang="en-US" baseline="0" dirty="0"/>
              <a:t>.</a:t>
            </a:r>
            <a:endParaRPr lang="en-US" dirty="0"/>
          </a:p>
        </p:txBody>
      </p:sp>
      <p:sp>
        <p:nvSpPr>
          <p:cNvPr id="4" name="Slide Number Placeholder 3"/>
          <p:cNvSpPr>
            <a:spLocks noGrp="1"/>
          </p:cNvSpPr>
          <p:nvPr>
            <p:ph type="sldNum" sz="quarter" idx="10"/>
          </p:nvPr>
        </p:nvSpPr>
        <p:spPr/>
        <p:txBody>
          <a:bodyPr/>
          <a:lstStyle/>
          <a:p>
            <a:fld id="{59B75EBA-A30A-664D-B5CD-06BF0C56AC02}" type="slidenum">
              <a:rPr lang="en-US" smtClean="0"/>
              <a:t>21</a:t>
            </a:fld>
            <a:endParaRPr lang="en-US"/>
          </a:p>
        </p:txBody>
      </p:sp>
    </p:spTree>
    <p:extLst>
      <p:ext uri="{BB962C8B-B14F-4D97-AF65-F5344CB8AC3E}">
        <p14:creationId xmlns:p14="http://schemas.microsoft.com/office/powerpoint/2010/main" val="156757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covered all of this and now we have analysis-ready data that we’re ready to feed into the actual variant calling pipeline(s)</a:t>
            </a:r>
          </a:p>
        </p:txBody>
      </p:sp>
      <p:sp>
        <p:nvSpPr>
          <p:cNvPr id="4" name="Slide Number Placeholder 3"/>
          <p:cNvSpPr>
            <a:spLocks noGrp="1"/>
          </p:cNvSpPr>
          <p:nvPr>
            <p:ph type="sldNum" sz="quarter" idx="5"/>
          </p:nvPr>
        </p:nvSpPr>
        <p:spPr/>
        <p:txBody>
          <a:bodyPr/>
          <a:lstStyle/>
          <a:p>
            <a:fld id="{59B75EBA-A30A-664D-B5CD-06BF0C56AC02}" type="slidenum">
              <a:rPr lang="en-US" smtClean="0"/>
              <a:t>22</a:t>
            </a:fld>
            <a:endParaRPr lang="en-US"/>
          </a:p>
        </p:txBody>
      </p:sp>
    </p:spTree>
    <p:extLst>
      <p:ext uri="{BB962C8B-B14F-4D97-AF65-F5344CB8AC3E}">
        <p14:creationId xmlns:p14="http://schemas.microsoft.com/office/powerpoint/2010/main" val="1274005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B75EBA-A30A-664D-B5CD-06BF0C56AC02}" type="slidenum">
              <a:rPr lang="en-US" smtClean="0"/>
              <a:t>3</a:t>
            </a:fld>
            <a:endParaRPr lang="en-US"/>
          </a:p>
        </p:txBody>
      </p:sp>
    </p:spTree>
    <p:extLst>
      <p:ext uri="{BB962C8B-B14F-4D97-AF65-F5344CB8AC3E}">
        <p14:creationId xmlns:p14="http://schemas.microsoft.com/office/powerpoint/2010/main" val="41362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BWA </a:t>
            </a:r>
            <a:r>
              <a:rPr lang="mr-IN" b="1" dirty="0"/>
              <a:t>–</a:t>
            </a:r>
            <a:r>
              <a:rPr lang="en-US" b="1" dirty="0"/>
              <a:t> </a:t>
            </a:r>
            <a:r>
              <a:rPr lang="en-US" b="0" dirty="0"/>
              <a:t>BWA used for </a:t>
            </a:r>
            <a:r>
              <a:rPr lang="en-US" b="0" dirty="0" err="1"/>
              <a:t>exomes</a:t>
            </a:r>
            <a:r>
              <a:rPr lang="en-US" b="0" dirty="0"/>
              <a:t>, BWA-MEM for WGS</a:t>
            </a:r>
          </a:p>
          <a:p>
            <a:endParaRPr lang="en-US" b="1" dirty="0"/>
          </a:p>
        </p:txBody>
      </p:sp>
      <p:sp>
        <p:nvSpPr>
          <p:cNvPr id="4" name="Slide Number Placeholder 3"/>
          <p:cNvSpPr>
            <a:spLocks noGrp="1"/>
          </p:cNvSpPr>
          <p:nvPr>
            <p:ph type="sldNum" sz="quarter" idx="10"/>
          </p:nvPr>
        </p:nvSpPr>
        <p:spPr/>
        <p:txBody>
          <a:bodyPr/>
          <a:lstStyle/>
          <a:p>
            <a:fld id="{59B75EBA-A30A-664D-B5CD-06BF0C56AC02}" type="slidenum">
              <a:rPr lang="en-US" smtClean="0"/>
              <a:t>4</a:t>
            </a:fld>
            <a:endParaRPr lang="en-US"/>
          </a:p>
        </p:txBody>
      </p:sp>
    </p:spTree>
    <p:extLst>
      <p:ext uri="{BB962C8B-B14F-4D97-AF65-F5344CB8AC3E}">
        <p14:creationId xmlns:p14="http://schemas.microsoft.com/office/powerpoint/2010/main" val="435550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69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Most parts of the genome don’t look like other parts of the genome – relatively easy to align to the reference (3 billion)</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(many million reads to align to 3 billion)</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About ½ the cost is done during the mapping/alignment</a:t>
            </a:r>
            <a:endParaRPr sz="1200" b="0" i="0" u="none" strike="noStrike" cap="none" dirty="0">
              <a:solidFill>
                <a:schemeClr val="dk1"/>
              </a:solidFill>
              <a:latin typeface="Calibri"/>
              <a:ea typeface="Calibri"/>
              <a:cs typeface="Calibri"/>
              <a:sym typeface="Calibri"/>
            </a:endParaRPr>
          </a:p>
        </p:txBody>
      </p:sp>
      <p:sp>
        <p:nvSpPr>
          <p:cNvPr id="269" name="Google Shape;26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0495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In the reference there might be duplications. We don’t know which region it came from (some tricks can be helpful)</a:t>
            </a:r>
            <a:endParaRPr sz="1200" b="0" i="0" u="none" strike="noStrike" cap="none" dirty="0">
              <a:solidFill>
                <a:schemeClr val="dk1"/>
              </a:solidFill>
              <a:latin typeface="Calibri"/>
              <a:ea typeface="Calibri"/>
              <a:cs typeface="Calibri"/>
              <a:sym typeface="Calibri"/>
            </a:endParaRPr>
          </a:p>
        </p:txBody>
      </p:sp>
      <p:sp>
        <p:nvSpPr>
          <p:cNvPr id="433" name="Google Shape;43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320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When a repeat exists in the reference, paired reads give more context as to which segment it maps to</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Collects stats on the average length of molecule segment (and</a:t>
            </a:r>
            <a:r>
              <a:rPr lang="en-US" sz="1200" b="0" i="0" u="none" strike="noStrike" cap="none" baseline="0" dirty="0">
                <a:solidFill>
                  <a:schemeClr val="dk1"/>
                </a:solidFill>
                <a:latin typeface="Calibri"/>
                <a:ea typeface="Calibri"/>
                <a:cs typeface="Calibri"/>
                <a:sym typeface="Calibri"/>
              </a:rPr>
              <a:t> uses it to break ties)</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61" name="Google Shape;661;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742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Header</a:t>
            </a:r>
            <a:r>
              <a:rPr lang="en-US" b="0" dirty="0"/>
              <a:t> </a:t>
            </a:r>
            <a:r>
              <a:rPr lang="mr-IN" b="0" dirty="0"/>
              <a:t>–</a:t>
            </a:r>
            <a:r>
              <a:rPr lang="en-US" b="0" dirty="0"/>
              <a:t> metadata that pertain to all reads in the file</a:t>
            </a:r>
          </a:p>
          <a:p>
            <a:r>
              <a:rPr lang="en-US" b="1" dirty="0"/>
              <a:t>Record</a:t>
            </a:r>
            <a:r>
              <a:rPr lang="en-US" b="0" baseline="0" dirty="0"/>
              <a:t> </a:t>
            </a:r>
            <a:r>
              <a:rPr lang="mr-IN" b="0" baseline="0" dirty="0"/>
              <a:t>–</a:t>
            </a:r>
            <a:r>
              <a:rPr lang="en-US" b="0" baseline="0" dirty="0"/>
              <a:t> data for a single read</a:t>
            </a:r>
          </a:p>
          <a:p>
            <a:r>
              <a:rPr lang="en-US" b="1" baseline="0" dirty="0"/>
              <a:t>Flags</a:t>
            </a:r>
            <a:r>
              <a:rPr lang="en-US" b="0" baseline="0" dirty="0"/>
              <a:t> </a:t>
            </a:r>
            <a:r>
              <a:rPr lang="mr-IN" b="0" baseline="0" dirty="0"/>
              <a:t>–</a:t>
            </a:r>
            <a:r>
              <a:rPr lang="en-US" b="0" baseline="0" dirty="0"/>
              <a:t> encodes binary information about read and mate: strand +/-, Read number ½, un/mapped, duplicate yes/no, etc.</a:t>
            </a:r>
            <a:endParaRPr lang="en-US" b="1" dirty="0"/>
          </a:p>
        </p:txBody>
      </p:sp>
      <p:sp>
        <p:nvSpPr>
          <p:cNvPr id="4" name="Slide Number Placeholder 3"/>
          <p:cNvSpPr>
            <a:spLocks noGrp="1"/>
          </p:cNvSpPr>
          <p:nvPr>
            <p:ph type="sldNum" sz="quarter" idx="10"/>
          </p:nvPr>
        </p:nvSpPr>
        <p:spPr/>
        <p:txBody>
          <a:bodyPr/>
          <a:lstStyle/>
          <a:p>
            <a:fld id="{59B75EBA-A30A-664D-B5CD-06BF0C56AC02}" type="slidenum">
              <a:rPr lang="en-US" smtClean="0"/>
              <a:t>9</a:t>
            </a:fld>
            <a:endParaRPr lang="en-US"/>
          </a:p>
        </p:txBody>
      </p:sp>
    </p:spTree>
    <p:extLst>
      <p:ext uri="{BB962C8B-B14F-4D97-AF65-F5344CB8AC3E}">
        <p14:creationId xmlns:p14="http://schemas.microsoft.com/office/powerpoint/2010/main" val="226921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oftware.broadinstitute.org/gatk/" TargetMode="External"/><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hyperlink" Target="http://software.broadinstitute.org/gatk/" TargetMode="Externa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oftware.broadinstitute.org/gatk/" TargetMode="External"/><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hyperlink" Target="http://software.broadinstitute.org/gatk/" TargetMode="Externa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hyperlink" Target="http://software.broadinstitute.org/gatk/" TargetMode="Externa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hyperlink" Target="http://software.broadinstitute.org/gatk/" TargetMode="External"/><Relationship Id="rId5" Type="http://schemas.openxmlformats.org/officeDocument/2006/relationships/image" Target="../media/image5.emf"/><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A86A01-0A09-F141-BD87-C992B1BBC1B0}"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3B78F-EADC-E04F-A668-402D15D58A74}" type="slidenum">
              <a:rPr lang="en-US" smtClean="0"/>
              <a:t>‹#›</a:t>
            </a:fld>
            <a:endParaRPr lang="en-US"/>
          </a:p>
        </p:txBody>
      </p:sp>
      <p:pic>
        <p:nvPicPr>
          <p:cNvPr id="8" name="Picture 7">
            <a:extLst>
              <a:ext uri="{FF2B5EF4-FFF2-40B4-BE49-F238E27FC236}">
                <a16:creationId xmlns:a16="http://schemas.microsoft.com/office/drawing/2014/main" id="{37ACDCFC-E349-9441-9369-FAE55E112DF3}"/>
              </a:ext>
            </a:extLst>
          </p:cNvPr>
          <p:cNvPicPr>
            <a:picLocks noChangeAspect="1"/>
          </p:cNvPicPr>
          <p:nvPr userDrawn="1"/>
        </p:nvPicPr>
        <p:blipFill>
          <a:blip r:embed="rId2"/>
          <a:stretch>
            <a:fillRect/>
          </a:stretch>
        </p:blipFill>
        <p:spPr>
          <a:xfrm>
            <a:off x="0" y="5352"/>
            <a:ext cx="9144000" cy="5138148"/>
          </a:xfrm>
          <a:prstGeom prst="rect">
            <a:avLst/>
          </a:prstGeom>
        </p:spPr>
      </p:pic>
      <p:sp>
        <p:nvSpPr>
          <p:cNvPr id="9" name="Rectangle 8">
            <a:extLst>
              <a:ext uri="{FF2B5EF4-FFF2-40B4-BE49-F238E27FC236}">
                <a16:creationId xmlns:a16="http://schemas.microsoft.com/office/drawing/2014/main" id="{734351AF-9E98-634D-9EFF-7DD690A3E349}"/>
              </a:ext>
            </a:extLst>
          </p:cNvPr>
          <p:cNvSpPr/>
          <p:nvPr userDrawn="1"/>
        </p:nvSpPr>
        <p:spPr>
          <a:xfrm>
            <a:off x="2854801" y="4649877"/>
            <a:ext cx="3634328" cy="307777"/>
          </a:xfrm>
          <a:prstGeom prst="rect">
            <a:avLst/>
          </a:prstGeom>
        </p:spPr>
        <p:txBody>
          <a:bodyPr wrap="none">
            <a:spAutoFit/>
          </a:bodyPr>
          <a:lstStyle/>
          <a:p>
            <a:pPr defTabSz="914400" eaLnBrk="0" fontAlgn="base" hangingPunct="0">
              <a:spcBef>
                <a:spcPct val="0"/>
              </a:spcBef>
              <a:spcAft>
                <a:spcPct val="0"/>
              </a:spcAft>
            </a:pPr>
            <a:r>
              <a:rPr lang="en-US" sz="1400" dirty="0">
                <a:solidFill>
                  <a:schemeClr val="bg1"/>
                </a:solidFill>
                <a:latin typeface="Century Gothic" pitchFamily="27" charset="0"/>
                <a:hlinkClick r:id="rId3">
                  <a:extLst>
                    <a:ext uri="{A12FA001-AC4F-418D-AE19-62706E023703}">
                      <ahyp:hlinkClr xmlns:ahyp="http://schemas.microsoft.com/office/drawing/2018/hyperlinkcolor" val="tx"/>
                    </a:ext>
                  </a:extLst>
                </a:hlinkClick>
              </a:rPr>
              <a:t>http://software.broadinstitute.org/gatk/</a:t>
            </a:r>
            <a:endParaRPr lang="en-US" sz="1400" dirty="0">
              <a:solidFill>
                <a:schemeClr val="bg1"/>
              </a:solidFill>
              <a:latin typeface="Century Gothic" pitchFamily="27" charset="0"/>
            </a:endParaRPr>
          </a:p>
        </p:txBody>
      </p:sp>
      <p:pic>
        <p:nvPicPr>
          <p:cNvPr id="10" name="Picture 9">
            <a:extLst>
              <a:ext uri="{FF2B5EF4-FFF2-40B4-BE49-F238E27FC236}">
                <a16:creationId xmlns:a16="http://schemas.microsoft.com/office/drawing/2014/main" id="{CE134D63-B8B4-6A4E-A724-28563B6847EA}"/>
              </a:ext>
            </a:extLst>
          </p:cNvPr>
          <p:cNvPicPr>
            <a:picLocks noChangeAspect="1"/>
          </p:cNvPicPr>
          <p:nvPr userDrawn="1"/>
        </p:nvPicPr>
        <p:blipFill>
          <a:blip r:embed="rId4"/>
          <a:stretch>
            <a:fillRect/>
          </a:stretch>
        </p:blipFill>
        <p:spPr>
          <a:xfrm>
            <a:off x="289839" y="4622338"/>
            <a:ext cx="1245998" cy="315080"/>
          </a:xfrm>
          <a:prstGeom prst="rect">
            <a:avLst/>
          </a:prstGeom>
        </p:spPr>
      </p:pic>
      <p:pic>
        <p:nvPicPr>
          <p:cNvPr id="11" name="Picture 10">
            <a:extLst>
              <a:ext uri="{FF2B5EF4-FFF2-40B4-BE49-F238E27FC236}">
                <a16:creationId xmlns:a16="http://schemas.microsoft.com/office/drawing/2014/main" id="{6C558C02-8F26-B641-A1D8-C956FD700969}"/>
              </a:ext>
            </a:extLst>
          </p:cNvPr>
          <p:cNvPicPr>
            <a:picLocks noChangeAspect="1"/>
          </p:cNvPicPr>
          <p:nvPr userDrawn="1"/>
        </p:nvPicPr>
        <p:blipFill>
          <a:blip r:embed="rId5"/>
          <a:stretch>
            <a:fillRect/>
          </a:stretch>
        </p:blipFill>
        <p:spPr>
          <a:xfrm>
            <a:off x="285627" y="348063"/>
            <a:ext cx="1518256" cy="503242"/>
          </a:xfrm>
          <a:prstGeom prst="rect">
            <a:avLst/>
          </a:prstGeom>
        </p:spPr>
      </p:pic>
      <p:sp>
        <p:nvSpPr>
          <p:cNvPr id="12" name="Title 1">
            <a:extLst>
              <a:ext uri="{FF2B5EF4-FFF2-40B4-BE49-F238E27FC236}">
                <a16:creationId xmlns:a16="http://schemas.microsoft.com/office/drawing/2014/main" id="{28F466F7-7A25-9B41-AD2D-710A06A0201E}"/>
              </a:ext>
            </a:extLst>
          </p:cNvPr>
          <p:cNvSpPr>
            <a:spLocks noGrp="1"/>
          </p:cNvSpPr>
          <p:nvPr>
            <p:ph type="ctrTitle"/>
          </p:nvPr>
        </p:nvSpPr>
        <p:spPr>
          <a:xfrm>
            <a:off x="685800" y="1597819"/>
            <a:ext cx="7772400" cy="1102519"/>
          </a:xfrm>
        </p:spPr>
        <p:txBody>
          <a:bodyPr/>
          <a:lstStyle>
            <a:lvl1pPr>
              <a:defRPr baseline="0">
                <a:solidFill>
                  <a:schemeClr val="bg1"/>
                </a:solidFill>
              </a:defRPr>
            </a:lvl1pPr>
          </a:lstStyle>
          <a:p>
            <a:r>
              <a:rPr lang="en-US" dirty="0"/>
              <a:t>Click to edit Master title style</a:t>
            </a:r>
          </a:p>
        </p:txBody>
      </p:sp>
      <p:sp>
        <p:nvSpPr>
          <p:cNvPr id="13" name="Subtitle 2">
            <a:extLst>
              <a:ext uri="{FF2B5EF4-FFF2-40B4-BE49-F238E27FC236}">
                <a16:creationId xmlns:a16="http://schemas.microsoft.com/office/drawing/2014/main" id="{7D1451F4-1E9C-194D-AF4F-479A9659ADB0}"/>
              </a:ext>
            </a:extLst>
          </p:cNvPr>
          <p:cNvSpPr>
            <a:spLocks noGrp="1"/>
          </p:cNvSpPr>
          <p:nvPr>
            <p:ph type="subTitle" idx="1"/>
          </p:nvPr>
        </p:nvSpPr>
        <p:spPr>
          <a:xfrm>
            <a:off x="1371600" y="2914650"/>
            <a:ext cx="6400800" cy="131445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0935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A86A01-0A09-F141-BD87-C992B1BBC1B0}"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3B78F-EADC-E04F-A668-402D15D58A74}" type="slidenum">
              <a:rPr lang="en-US" smtClean="0"/>
              <a:t>‹#›</a:t>
            </a:fld>
            <a:endParaRPr lang="en-US"/>
          </a:p>
        </p:txBody>
      </p:sp>
      <p:pic>
        <p:nvPicPr>
          <p:cNvPr id="7" name="Picture 2" descr="broadslide-topbanner_2011_maste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9001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457200" y="205979"/>
            <a:ext cx="8229600" cy="557208"/>
          </a:xfrm>
        </p:spPr>
        <p:txBody>
          <a:bodyPr>
            <a:noAutofit/>
          </a:bodyPr>
          <a:lstStyle>
            <a:lvl1pPr>
              <a:defRPr sz="3600">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82700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A86A01-0A09-F141-BD87-C992B1BBC1B0}"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3B78F-EADC-E04F-A668-402D15D58A74}" type="slidenum">
              <a:rPr lang="en-US" smtClean="0"/>
              <a:t>‹#›</a:t>
            </a:fld>
            <a:endParaRPr lang="en-US"/>
          </a:p>
        </p:txBody>
      </p:sp>
    </p:spTree>
    <p:extLst>
      <p:ext uri="{BB962C8B-B14F-4D97-AF65-F5344CB8AC3E}">
        <p14:creationId xmlns:p14="http://schemas.microsoft.com/office/powerpoint/2010/main" val="3626672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A86A01-0A09-F141-BD87-C992B1BBC1B0}"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3B78F-EADC-E04F-A668-402D15D58A74}" type="slidenum">
              <a:rPr lang="en-US" smtClean="0"/>
              <a:t>‹#›</a:t>
            </a:fld>
            <a:endParaRPr lang="en-US"/>
          </a:p>
        </p:txBody>
      </p:sp>
      <p:pic>
        <p:nvPicPr>
          <p:cNvPr id="10" name="Picture 9">
            <a:extLst>
              <a:ext uri="{FF2B5EF4-FFF2-40B4-BE49-F238E27FC236}">
                <a16:creationId xmlns:a16="http://schemas.microsoft.com/office/drawing/2014/main" id="{CEFC0894-ABF9-E440-B90A-4187508B68C3}"/>
              </a:ext>
            </a:extLst>
          </p:cNvPr>
          <p:cNvPicPr>
            <a:picLocks noChangeAspect="1"/>
          </p:cNvPicPr>
          <p:nvPr userDrawn="1"/>
        </p:nvPicPr>
        <p:blipFill>
          <a:blip r:embed="rId2"/>
          <a:stretch>
            <a:fillRect/>
          </a:stretch>
        </p:blipFill>
        <p:spPr>
          <a:xfrm>
            <a:off x="0" y="0"/>
            <a:ext cx="9144000" cy="900114"/>
          </a:xfrm>
          <a:prstGeom prst="rect">
            <a:avLst/>
          </a:prstGeom>
        </p:spPr>
      </p:pic>
      <p:pic>
        <p:nvPicPr>
          <p:cNvPr id="11" name="Picture 10">
            <a:extLst>
              <a:ext uri="{FF2B5EF4-FFF2-40B4-BE49-F238E27FC236}">
                <a16:creationId xmlns:a16="http://schemas.microsoft.com/office/drawing/2014/main" id="{854ABAAC-100D-BE4A-9801-9C63381A05A5}"/>
              </a:ext>
            </a:extLst>
          </p:cNvPr>
          <p:cNvPicPr>
            <a:picLocks noChangeAspect="1"/>
          </p:cNvPicPr>
          <p:nvPr userDrawn="1"/>
        </p:nvPicPr>
        <p:blipFill>
          <a:blip r:embed="rId3"/>
          <a:stretch>
            <a:fillRect/>
          </a:stretch>
        </p:blipFill>
        <p:spPr>
          <a:xfrm>
            <a:off x="404734" y="275529"/>
            <a:ext cx="1346683" cy="446372"/>
          </a:xfrm>
          <a:prstGeom prst="rect">
            <a:avLst/>
          </a:prstGeom>
        </p:spPr>
      </p:pic>
      <p:sp>
        <p:nvSpPr>
          <p:cNvPr id="12" name="Title 1">
            <a:extLst>
              <a:ext uri="{FF2B5EF4-FFF2-40B4-BE49-F238E27FC236}">
                <a16:creationId xmlns:a16="http://schemas.microsoft.com/office/drawing/2014/main" id="{0F2235F1-0213-2C40-AD1B-1348C119384D}"/>
              </a:ext>
            </a:extLst>
          </p:cNvPr>
          <p:cNvSpPr>
            <a:spLocks noGrp="1"/>
          </p:cNvSpPr>
          <p:nvPr>
            <p:ph type="title"/>
          </p:nvPr>
        </p:nvSpPr>
        <p:spPr>
          <a:xfrm>
            <a:off x="1888760" y="205979"/>
            <a:ext cx="6798039" cy="557208"/>
          </a:xfrm>
        </p:spPr>
        <p:txBody>
          <a:bodyPr>
            <a:noAutofit/>
          </a:bodyPr>
          <a:lstStyle>
            <a:lvl1pPr algn="l">
              <a:defRPr sz="3600" baseline="0">
                <a:solidFill>
                  <a:srgbClr val="FFFFFF"/>
                </a:solidFill>
              </a:defRPr>
            </a:lvl1pPr>
          </a:lstStyle>
          <a:p>
            <a:r>
              <a:rPr lang="en-US" dirty="0"/>
              <a:t>Click to edit Master title style</a:t>
            </a:r>
          </a:p>
        </p:txBody>
      </p:sp>
      <p:pic>
        <p:nvPicPr>
          <p:cNvPr id="13" name="Picture 12">
            <a:extLst>
              <a:ext uri="{FF2B5EF4-FFF2-40B4-BE49-F238E27FC236}">
                <a16:creationId xmlns:a16="http://schemas.microsoft.com/office/drawing/2014/main" id="{45CA69E4-FDF1-E047-887D-6D6C051CE65E}"/>
              </a:ext>
            </a:extLst>
          </p:cNvPr>
          <p:cNvPicPr>
            <a:picLocks noChangeAspect="1"/>
          </p:cNvPicPr>
          <p:nvPr userDrawn="1"/>
        </p:nvPicPr>
        <p:blipFill>
          <a:blip r:embed="rId4"/>
          <a:stretch>
            <a:fillRect/>
          </a:stretch>
        </p:blipFill>
        <p:spPr>
          <a:xfrm>
            <a:off x="457200" y="4767263"/>
            <a:ext cx="906728" cy="273844"/>
          </a:xfrm>
          <a:prstGeom prst="rect">
            <a:avLst/>
          </a:prstGeom>
        </p:spPr>
      </p:pic>
      <p:sp>
        <p:nvSpPr>
          <p:cNvPr id="14" name="Rectangle 13">
            <a:extLst>
              <a:ext uri="{FF2B5EF4-FFF2-40B4-BE49-F238E27FC236}">
                <a16:creationId xmlns:a16="http://schemas.microsoft.com/office/drawing/2014/main" id="{EA6D81DC-F004-7647-BD95-2DE4CF37F270}"/>
              </a:ext>
            </a:extLst>
          </p:cNvPr>
          <p:cNvSpPr/>
          <p:nvPr userDrawn="1"/>
        </p:nvSpPr>
        <p:spPr>
          <a:xfrm>
            <a:off x="3124200" y="4794886"/>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5">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155444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BB1917-27ED-A145-A24E-D5A7DEFF5E40}"/>
              </a:ext>
            </a:extLst>
          </p:cNvPr>
          <p:cNvPicPr>
            <a:picLocks noChangeAspect="1"/>
          </p:cNvPicPr>
          <p:nvPr userDrawn="1"/>
        </p:nvPicPr>
        <p:blipFill>
          <a:blip r:embed="rId2"/>
          <a:stretch>
            <a:fillRect/>
          </a:stretch>
        </p:blipFill>
        <p:spPr>
          <a:xfrm>
            <a:off x="0" y="3314700"/>
            <a:ext cx="9144000" cy="1828800"/>
          </a:xfrm>
          <a:prstGeom prst="rect">
            <a:avLst/>
          </a:prstGeom>
        </p:spPr>
      </p:pic>
      <p:sp>
        <p:nvSpPr>
          <p:cNvPr id="10" name="Rectangle 9">
            <a:extLst>
              <a:ext uri="{FF2B5EF4-FFF2-40B4-BE49-F238E27FC236}">
                <a16:creationId xmlns:a16="http://schemas.microsoft.com/office/drawing/2014/main" id="{3B67A262-6C89-4B40-91F8-2FAD38A0C88B}"/>
              </a:ext>
            </a:extLst>
          </p:cNvPr>
          <p:cNvSpPr/>
          <p:nvPr userDrawn="1"/>
        </p:nvSpPr>
        <p:spPr>
          <a:xfrm>
            <a:off x="2854801" y="4649877"/>
            <a:ext cx="3634328" cy="307777"/>
          </a:xfrm>
          <a:prstGeom prst="rect">
            <a:avLst/>
          </a:prstGeom>
        </p:spPr>
        <p:txBody>
          <a:bodyPr wrap="none">
            <a:spAutoFit/>
          </a:bodyPr>
          <a:lstStyle/>
          <a:p>
            <a:pPr defTabSz="914400" eaLnBrk="0" fontAlgn="base" hangingPunct="0">
              <a:spcBef>
                <a:spcPct val="0"/>
              </a:spcBef>
              <a:spcAft>
                <a:spcPct val="0"/>
              </a:spcAft>
            </a:pPr>
            <a:r>
              <a:rPr lang="en-US" sz="1400" dirty="0">
                <a:solidFill>
                  <a:schemeClr val="bg1"/>
                </a:solidFill>
                <a:latin typeface="Century Gothic" pitchFamily="27" charset="0"/>
                <a:hlinkClick r:id="rId3">
                  <a:extLst>
                    <a:ext uri="{A12FA001-AC4F-418D-AE19-62706E023703}">
                      <ahyp:hlinkClr xmlns:ahyp="http://schemas.microsoft.com/office/drawing/2018/hyperlinkcolor" val="tx"/>
                    </a:ext>
                  </a:extLst>
                </a:hlinkClick>
              </a:rPr>
              <a:t>http://software.broadinstitute.org/gatk/</a:t>
            </a:r>
            <a:endParaRPr lang="en-US" sz="1400" dirty="0">
              <a:solidFill>
                <a:schemeClr val="bg1"/>
              </a:solidFill>
              <a:latin typeface="Century Gothic" pitchFamily="27" charset="0"/>
            </a:endParaRPr>
          </a:p>
        </p:txBody>
      </p:sp>
      <p:pic>
        <p:nvPicPr>
          <p:cNvPr id="11" name="Picture 10">
            <a:extLst>
              <a:ext uri="{FF2B5EF4-FFF2-40B4-BE49-F238E27FC236}">
                <a16:creationId xmlns:a16="http://schemas.microsoft.com/office/drawing/2014/main" id="{E3940C31-252C-C64E-B143-E2DB8CE6C6A0}"/>
              </a:ext>
            </a:extLst>
          </p:cNvPr>
          <p:cNvPicPr>
            <a:picLocks noChangeAspect="1"/>
          </p:cNvPicPr>
          <p:nvPr userDrawn="1"/>
        </p:nvPicPr>
        <p:blipFill>
          <a:blip r:embed="rId4"/>
          <a:stretch>
            <a:fillRect/>
          </a:stretch>
        </p:blipFill>
        <p:spPr>
          <a:xfrm>
            <a:off x="289839" y="4622338"/>
            <a:ext cx="1245998" cy="315080"/>
          </a:xfrm>
          <a:prstGeom prst="rect">
            <a:avLst/>
          </a:prstGeom>
        </p:spPr>
      </p:pic>
      <p:sp>
        <p:nvSpPr>
          <p:cNvPr id="2" name="Title 1"/>
          <p:cNvSpPr>
            <a:spLocks noGrp="1"/>
          </p:cNvSpPr>
          <p:nvPr>
            <p:ph type="title"/>
          </p:nvPr>
        </p:nvSpPr>
        <p:spPr>
          <a:xfrm>
            <a:off x="722313" y="3305176"/>
            <a:ext cx="7772400" cy="1021556"/>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86A01-0A09-F141-BD87-C992B1BBC1B0}"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3B78F-EADC-E04F-A668-402D15D58A74}" type="slidenum">
              <a:rPr lang="en-US" smtClean="0"/>
              <a:t>‹#›</a:t>
            </a:fld>
            <a:endParaRPr lang="en-US"/>
          </a:p>
        </p:txBody>
      </p:sp>
    </p:spTree>
    <p:extLst>
      <p:ext uri="{BB962C8B-B14F-4D97-AF65-F5344CB8AC3E}">
        <p14:creationId xmlns:p14="http://schemas.microsoft.com/office/powerpoint/2010/main" val="375726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68109"/>
            <a:ext cx="4038600" cy="2545556"/>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68109"/>
            <a:ext cx="4038600" cy="2545556"/>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A86A01-0A09-F141-BD87-C992B1BBC1B0}" type="datetimeFigureOut">
              <a:rPr lang="en-US" smtClean="0"/>
              <a:t>4/4/19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03B78F-EADC-E04F-A668-402D15D58A74}" type="slidenum">
              <a:rPr lang="en-US" smtClean="0"/>
              <a:t>‹#›</a:t>
            </a:fld>
            <a:endParaRPr lang="en-US"/>
          </a:p>
        </p:txBody>
      </p:sp>
      <p:pic>
        <p:nvPicPr>
          <p:cNvPr id="9" name="Picture 8">
            <a:extLst>
              <a:ext uri="{FF2B5EF4-FFF2-40B4-BE49-F238E27FC236}">
                <a16:creationId xmlns:a16="http://schemas.microsoft.com/office/drawing/2014/main" id="{7FFFB2E7-31BA-884D-818E-056C5D5AD8A7}"/>
              </a:ext>
            </a:extLst>
          </p:cNvPr>
          <p:cNvPicPr>
            <a:picLocks noChangeAspect="1"/>
          </p:cNvPicPr>
          <p:nvPr userDrawn="1"/>
        </p:nvPicPr>
        <p:blipFill>
          <a:blip r:embed="rId2"/>
          <a:stretch>
            <a:fillRect/>
          </a:stretch>
        </p:blipFill>
        <p:spPr>
          <a:xfrm>
            <a:off x="0" y="0"/>
            <a:ext cx="9144000" cy="900114"/>
          </a:xfrm>
          <a:prstGeom prst="rect">
            <a:avLst/>
          </a:prstGeom>
        </p:spPr>
      </p:pic>
      <p:pic>
        <p:nvPicPr>
          <p:cNvPr id="10" name="Picture 9">
            <a:extLst>
              <a:ext uri="{FF2B5EF4-FFF2-40B4-BE49-F238E27FC236}">
                <a16:creationId xmlns:a16="http://schemas.microsoft.com/office/drawing/2014/main" id="{92FAF8F2-5E94-A247-9E68-E544567B3519}"/>
              </a:ext>
            </a:extLst>
          </p:cNvPr>
          <p:cNvPicPr>
            <a:picLocks noChangeAspect="1"/>
          </p:cNvPicPr>
          <p:nvPr userDrawn="1"/>
        </p:nvPicPr>
        <p:blipFill>
          <a:blip r:embed="rId3"/>
          <a:stretch>
            <a:fillRect/>
          </a:stretch>
        </p:blipFill>
        <p:spPr>
          <a:xfrm>
            <a:off x="404734" y="275529"/>
            <a:ext cx="1346683" cy="446372"/>
          </a:xfrm>
          <a:prstGeom prst="rect">
            <a:avLst/>
          </a:prstGeom>
        </p:spPr>
      </p:pic>
      <p:sp>
        <p:nvSpPr>
          <p:cNvPr id="11" name="Title 1">
            <a:extLst>
              <a:ext uri="{FF2B5EF4-FFF2-40B4-BE49-F238E27FC236}">
                <a16:creationId xmlns:a16="http://schemas.microsoft.com/office/drawing/2014/main" id="{446703AE-2F0D-0247-9E5A-BE6D689A6636}"/>
              </a:ext>
            </a:extLst>
          </p:cNvPr>
          <p:cNvSpPr>
            <a:spLocks noGrp="1"/>
          </p:cNvSpPr>
          <p:nvPr>
            <p:ph type="title"/>
          </p:nvPr>
        </p:nvSpPr>
        <p:spPr>
          <a:xfrm>
            <a:off x="1888760" y="205979"/>
            <a:ext cx="6798039" cy="557208"/>
          </a:xfrm>
        </p:spPr>
        <p:txBody>
          <a:bodyPr>
            <a:noAutofit/>
          </a:bodyPr>
          <a:lstStyle>
            <a:lvl1pPr algn="l">
              <a:defRPr sz="3600" baseline="0">
                <a:solidFill>
                  <a:srgbClr val="FFFFFF"/>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70D9A2E7-849D-244F-9269-42C5FFF9CE61}"/>
              </a:ext>
            </a:extLst>
          </p:cNvPr>
          <p:cNvPicPr>
            <a:picLocks noChangeAspect="1"/>
          </p:cNvPicPr>
          <p:nvPr userDrawn="1"/>
        </p:nvPicPr>
        <p:blipFill>
          <a:blip r:embed="rId4"/>
          <a:stretch>
            <a:fillRect/>
          </a:stretch>
        </p:blipFill>
        <p:spPr>
          <a:xfrm>
            <a:off x="457200" y="4767263"/>
            <a:ext cx="906728" cy="273844"/>
          </a:xfrm>
          <a:prstGeom prst="rect">
            <a:avLst/>
          </a:prstGeom>
        </p:spPr>
      </p:pic>
      <p:sp>
        <p:nvSpPr>
          <p:cNvPr id="13" name="Rectangle 12">
            <a:extLst>
              <a:ext uri="{FF2B5EF4-FFF2-40B4-BE49-F238E27FC236}">
                <a16:creationId xmlns:a16="http://schemas.microsoft.com/office/drawing/2014/main" id="{84AD4F62-149B-F247-A715-76002125C426}"/>
              </a:ext>
            </a:extLst>
          </p:cNvPr>
          <p:cNvSpPr/>
          <p:nvPr userDrawn="1"/>
        </p:nvSpPr>
        <p:spPr>
          <a:xfrm>
            <a:off x="3124200" y="4794886"/>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5">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3270259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A86A01-0A09-F141-BD87-C992B1BBC1B0}" type="datetimeFigureOut">
              <a:rPr lang="en-US" smtClean="0"/>
              <a:t>4/4/19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03B78F-EADC-E04F-A668-402D15D58A74}" type="slidenum">
              <a:rPr lang="en-US" smtClean="0"/>
              <a:t>‹#›</a:t>
            </a:fld>
            <a:endParaRPr lang="en-US"/>
          </a:p>
        </p:txBody>
      </p:sp>
      <p:pic>
        <p:nvPicPr>
          <p:cNvPr id="12" name="Picture 11">
            <a:extLst>
              <a:ext uri="{FF2B5EF4-FFF2-40B4-BE49-F238E27FC236}">
                <a16:creationId xmlns:a16="http://schemas.microsoft.com/office/drawing/2014/main" id="{F08DEDCC-3690-A746-8422-02DD8AE73EFA}"/>
              </a:ext>
            </a:extLst>
          </p:cNvPr>
          <p:cNvPicPr>
            <a:picLocks noChangeAspect="1"/>
          </p:cNvPicPr>
          <p:nvPr userDrawn="1"/>
        </p:nvPicPr>
        <p:blipFill>
          <a:blip r:embed="rId2"/>
          <a:stretch>
            <a:fillRect/>
          </a:stretch>
        </p:blipFill>
        <p:spPr>
          <a:xfrm>
            <a:off x="0" y="0"/>
            <a:ext cx="9144000" cy="900114"/>
          </a:xfrm>
          <a:prstGeom prst="rect">
            <a:avLst/>
          </a:prstGeom>
        </p:spPr>
      </p:pic>
      <p:pic>
        <p:nvPicPr>
          <p:cNvPr id="13" name="Picture 12">
            <a:extLst>
              <a:ext uri="{FF2B5EF4-FFF2-40B4-BE49-F238E27FC236}">
                <a16:creationId xmlns:a16="http://schemas.microsoft.com/office/drawing/2014/main" id="{0E00B5AF-0410-5D49-A93A-E17DF27BB48B}"/>
              </a:ext>
            </a:extLst>
          </p:cNvPr>
          <p:cNvPicPr>
            <a:picLocks noChangeAspect="1"/>
          </p:cNvPicPr>
          <p:nvPr userDrawn="1"/>
        </p:nvPicPr>
        <p:blipFill>
          <a:blip r:embed="rId3"/>
          <a:stretch>
            <a:fillRect/>
          </a:stretch>
        </p:blipFill>
        <p:spPr>
          <a:xfrm>
            <a:off x="404734" y="275529"/>
            <a:ext cx="1346683" cy="446372"/>
          </a:xfrm>
          <a:prstGeom prst="rect">
            <a:avLst/>
          </a:prstGeom>
        </p:spPr>
      </p:pic>
      <p:sp>
        <p:nvSpPr>
          <p:cNvPr id="14" name="Title 1">
            <a:extLst>
              <a:ext uri="{FF2B5EF4-FFF2-40B4-BE49-F238E27FC236}">
                <a16:creationId xmlns:a16="http://schemas.microsoft.com/office/drawing/2014/main" id="{6D689F6E-9FA6-854C-B04A-EDE2A7FA8C3D}"/>
              </a:ext>
            </a:extLst>
          </p:cNvPr>
          <p:cNvSpPr>
            <a:spLocks noGrp="1"/>
          </p:cNvSpPr>
          <p:nvPr>
            <p:ph type="title"/>
          </p:nvPr>
        </p:nvSpPr>
        <p:spPr>
          <a:xfrm>
            <a:off x="1888760" y="205979"/>
            <a:ext cx="6798039" cy="557208"/>
          </a:xfrm>
        </p:spPr>
        <p:txBody>
          <a:bodyPr>
            <a:noAutofit/>
          </a:bodyPr>
          <a:lstStyle>
            <a:lvl1pPr algn="l">
              <a:defRPr sz="3600" baseline="0">
                <a:solidFill>
                  <a:srgbClr val="FFFFFF"/>
                </a:solidFill>
              </a:defRPr>
            </a:lvl1pPr>
          </a:lstStyle>
          <a:p>
            <a:r>
              <a:rPr lang="en-US" dirty="0"/>
              <a:t>Click to edit Master title style</a:t>
            </a:r>
          </a:p>
        </p:txBody>
      </p:sp>
      <p:pic>
        <p:nvPicPr>
          <p:cNvPr id="15" name="Picture 14">
            <a:extLst>
              <a:ext uri="{FF2B5EF4-FFF2-40B4-BE49-F238E27FC236}">
                <a16:creationId xmlns:a16="http://schemas.microsoft.com/office/drawing/2014/main" id="{3A744923-3CAB-F145-A74B-B0EB553C23CF}"/>
              </a:ext>
            </a:extLst>
          </p:cNvPr>
          <p:cNvPicPr>
            <a:picLocks noChangeAspect="1"/>
          </p:cNvPicPr>
          <p:nvPr userDrawn="1"/>
        </p:nvPicPr>
        <p:blipFill>
          <a:blip r:embed="rId4"/>
          <a:stretch>
            <a:fillRect/>
          </a:stretch>
        </p:blipFill>
        <p:spPr>
          <a:xfrm>
            <a:off x="457200" y="4767263"/>
            <a:ext cx="906728" cy="273844"/>
          </a:xfrm>
          <a:prstGeom prst="rect">
            <a:avLst/>
          </a:prstGeom>
        </p:spPr>
      </p:pic>
      <p:sp>
        <p:nvSpPr>
          <p:cNvPr id="16" name="Rectangle 15">
            <a:extLst>
              <a:ext uri="{FF2B5EF4-FFF2-40B4-BE49-F238E27FC236}">
                <a16:creationId xmlns:a16="http://schemas.microsoft.com/office/drawing/2014/main" id="{49710139-AF8C-6B42-8A56-5D06BA0BD9FC}"/>
              </a:ext>
            </a:extLst>
          </p:cNvPr>
          <p:cNvSpPr/>
          <p:nvPr userDrawn="1"/>
        </p:nvSpPr>
        <p:spPr>
          <a:xfrm>
            <a:off x="3124200" y="4794886"/>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5">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8028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A86A01-0A09-F141-BD87-C992B1BBC1B0}" type="datetimeFigureOut">
              <a:rPr lang="en-US" smtClean="0"/>
              <a:t>4/4/19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03B78F-EADC-E04F-A668-402D15D58A74}" type="slidenum">
              <a:rPr lang="en-US" smtClean="0"/>
              <a:t>‹#›</a:t>
            </a:fld>
            <a:endParaRPr lang="en-US"/>
          </a:p>
        </p:txBody>
      </p:sp>
      <p:sp>
        <p:nvSpPr>
          <p:cNvPr id="7" name="Title 1"/>
          <p:cNvSpPr>
            <a:spLocks noGrp="1"/>
          </p:cNvSpPr>
          <p:nvPr>
            <p:ph type="title"/>
          </p:nvPr>
        </p:nvSpPr>
        <p:spPr>
          <a:xfrm>
            <a:off x="457200" y="205979"/>
            <a:ext cx="8229600" cy="557208"/>
          </a:xfrm>
        </p:spPr>
        <p:txBody>
          <a:bodyPr>
            <a:noAutofit/>
          </a:bodyPr>
          <a:lstStyle>
            <a:lvl1pP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58619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A86A01-0A09-F141-BD87-C992B1BBC1B0}" type="datetimeFigureOut">
              <a:rPr lang="en-US" smtClean="0"/>
              <a:t>4/4/19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03B78F-EADC-E04F-A668-402D15D58A74}" type="slidenum">
              <a:rPr lang="en-US" smtClean="0"/>
              <a:t>‹#›</a:t>
            </a:fld>
            <a:endParaRPr lang="en-US"/>
          </a:p>
        </p:txBody>
      </p:sp>
      <p:pic>
        <p:nvPicPr>
          <p:cNvPr id="5" name="Picture 8" descr="Broad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7400" y="5865813"/>
            <a:ext cx="2035175" cy="59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21"/>
          <p:cNvSpPr>
            <a:spLocks noGrp="1"/>
          </p:cNvSpPr>
          <p:nvPr>
            <p:ph sz="quarter" idx="13"/>
          </p:nvPr>
        </p:nvSpPr>
        <p:spPr>
          <a:xfrm>
            <a:off x="434234" y="3066145"/>
            <a:ext cx="4785379" cy="1512975"/>
          </a:xfrm>
          <a:prstGeom prst="rect">
            <a:avLst/>
          </a:prstGeom>
        </p:spPr>
        <p:txBody>
          <a:bodyPr vert="horz" lIns="0" tIns="0" rIns="0" bIns="0">
            <a:normAutofit/>
          </a:bodyPr>
          <a:lstStyle>
            <a:lvl1pPr marL="0" indent="0" algn="l">
              <a:spcBef>
                <a:spcPts val="0"/>
              </a:spcBef>
              <a:buNone/>
              <a:defRPr sz="2000" baseline="0">
                <a:solidFill>
                  <a:schemeClr val="tx1">
                    <a:lumMod val="50000"/>
                    <a:lumOff val="50000"/>
                  </a:schemeClr>
                </a:solidFill>
                <a:ea typeface="Calibri"/>
              </a:defRPr>
            </a:lvl1pPr>
            <a:lvl2pPr>
              <a:buNone/>
              <a:defRPr/>
            </a:lvl2pPr>
            <a:lvl3pPr>
              <a:buNone/>
              <a:defRPr/>
            </a:lvl3pPr>
            <a:lvl4pPr>
              <a:buNone/>
              <a:defRPr/>
            </a:lvl4pPr>
            <a:lvl5pPr>
              <a:buNone/>
              <a:defRPr/>
            </a:lvl5pPr>
          </a:lstStyle>
          <a:p>
            <a:pPr lvl="0"/>
            <a:r>
              <a:rPr lang="en-US" dirty="0"/>
              <a:t>Click to edit Master text styles</a:t>
            </a:r>
          </a:p>
        </p:txBody>
      </p:sp>
      <p:sp>
        <p:nvSpPr>
          <p:cNvPr id="7" name="Title 6"/>
          <p:cNvSpPr>
            <a:spLocks noGrp="1"/>
          </p:cNvSpPr>
          <p:nvPr>
            <p:ph type="title"/>
          </p:nvPr>
        </p:nvSpPr>
        <p:spPr>
          <a:xfrm>
            <a:off x="434234" y="1499840"/>
            <a:ext cx="4776681" cy="1533965"/>
          </a:xfrm>
          <a:prstGeom prst="rect">
            <a:avLst/>
          </a:prstGeom>
        </p:spPr>
        <p:txBody>
          <a:bodyPr vert="horz" lIns="0" tIns="0" rIns="0" bIns="0">
            <a:normAutofit/>
          </a:bodyPr>
          <a:lstStyle>
            <a:lvl1pPr algn="l">
              <a:lnSpc>
                <a:spcPts val="4400"/>
              </a:lnSpc>
              <a:defRPr sz="3200" kern="1400" spc="-40">
                <a:solidFill>
                  <a:srgbClr val="00609F"/>
                </a:solidFill>
                <a:ea typeface="Calibri"/>
              </a:defRPr>
            </a:lvl1pPr>
          </a:lstStyle>
          <a:p>
            <a:r>
              <a:rPr lang="en-US" dirty="0"/>
              <a:t>Click to edit Master title style</a:t>
            </a:r>
          </a:p>
        </p:txBody>
      </p:sp>
      <p:pic>
        <p:nvPicPr>
          <p:cNvPr id="9" name="Picture 8">
            <a:extLst>
              <a:ext uri="{FF2B5EF4-FFF2-40B4-BE49-F238E27FC236}">
                <a16:creationId xmlns:a16="http://schemas.microsoft.com/office/drawing/2014/main" id="{8B702EB3-E892-D04E-AD8F-CD63787F9BE1}"/>
              </a:ext>
            </a:extLst>
          </p:cNvPr>
          <p:cNvPicPr>
            <a:picLocks noChangeAspect="1"/>
          </p:cNvPicPr>
          <p:nvPr userDrawn="1"/>
        </p:nvPicPr>
        <p:blipFill>
          <a:blip r:embed="rId3"/>
          <a:stretch>
            <a:fillRect/>
          </a:stretch>
        </p:blipFill>
        <p:spPr>
          <a:xfrm>
            <a:off x="0" y="0"/>
            <a:ext cx="9144000" cy="900114"/>
          </a:xfrm>
          <a:prstGeom prst="rect">
            <a:avLst/>
          </a:prstGeom>
        </p:spPr>
      </p:pic>
      <p:pic>
        <p:nvPicPr>
          <p:cNvPr id="10" name="Picture 9">
            <a:extLst>
              <a:ext uri="{FF2B5EF4-FFF2-40B4-BE49-F238E27FC236}">
                <a16:creationId xmlns:a16="http://schemas.microsoft.com/office/drawing/2014/main" id="{C352FB55-DBE8-B44B-BE6A-580C1D63752B}"/>
              </a:ext>
            </a:extLst>
          </p:cNvPr>
          <p:cNvPicPr>
            <a:picLocks noChangeAspect="1"/>
          </p:cNvPicPr>
          <p:nvPr userDrawn="1"/>
        </p:nvPicPr>
        <p:blipFill>
          <a:blip r:embed="rId4"/>
          <a:stretch>
            <a:fillRect/>
          </a:stretch>
        </p:blipFill>
        <p:spPr>
          <a:xfrm>
            <a:off x="404734" y="275529"/>
            <a:ext cx="1346683" cy="446372"/>
          </a:xfrm>
          <a:prstGeom prst="rect">
            <a:avLst/>
          </a:prstGeom>
        </p:spPr>
      </p:pic>
      <p:sp>
        <p:nvSpPr>
          <p:cNvPr id="11" name="Title 1">
            <a:extLst>
              <a:ext uri="{FF2B5EF4-FFF2-40B4-BE49-F238E27FC236}">
                <a16:creationId xmlns:a16="http://schemas.microsoft.com/office/drawing/2014/main" id="{11F0578B-D294-D94E-B877-A8AB4E4F088D}"/>
              </a:ext>
            </a:extLst>
          </p:cNvPr>
          <p:cNvSpPr txBox="1">
            <a:spLocks/>
          </p:cNvSpPr>
          <p:nvPr userDrawn="1"/>
        </p:nvSpPr>
        <p:spPr>
          <a:xfrm>
            <a:off x="1888760" y="205979"/>
            <a:ext cx="6798039" cy="55720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baseline="0">
                <a:solidFill>
                  <a:srgbClr val="FFFFFF"/>
                </a:solidFill>
                <a:latin typeface="+mj-lt"/>
                <a:ea typeface="+mj-ea"/>
                <a:cs typeface="+mj-cs"/>
              </a:defRPr>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9DBF8DC2-E48B-A84A-8520-71BF0D07D7E9}"/>
              </a:ext>
            </a:extLst>
          </p:cNvPr>
          <p:cNvPicPr>
            <a:picLocks noChangeAspect="1"/>
          </p:cNvPicPr>
          <p:nvPr userDrawn="1"/>
        </p:nvPicPr>
        <p:blipFill>
          <a:blip r:embed="rId5"/>
          <a:stretch>
            <a:fillRect/>
          </a:stretch>
        </p:blipFill>
        <p:spPr>
          <a:xfrm>
            <a:off x="457200" y="4767263"/>
            <a:ext cx="906728" cy="273844"/>
          </a:xfrm>
          <a:prstGeom prst="rect">
            <a:avLst/>
          </a:prstGeom>
        </p:spPr>
      </p:pic>
      <p:sp>
        <p:nvSpPr>
          <p:cNvPr id="13" name="Rectangle 12">
            <a:extLst>
              <a:ext uri="{FF2B5EF4-FFF2-40B4-BE49-F238E27FC236}">
                <a16:creationId xmlns:a16="http://schemas.microsoft.com/office/drawing/2014/main" id="{941E6F74-CAF9-1B4B-8938-6E2482B9F8D3}"/>
              </a:ext>
            </a:extLst>
          </p:cNvPr>
          <p:cNvSpPr/>
          <p:nvPr userDrawn="1"/>
        </p:nvSpPr>
        <p:spPr>
          <a:xfrm>
            <a:off x="3124200" y="4794886"/>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6">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4209730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A86A01-0A09-F141-BD87-C992B1BBC1B0}" type="datetimeFigureOut">
              <a:rPr lang="en-US" smtClean="0"/>
              <a:t>4/4/19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03B78F-EADC-E04F-A668-402D15D58A74}" type="slidenum">
              <a:rPr lang="en-US" smtClean="0"/>
              <a:t>‹#›</a:t>
            </a:fld>
            <a:endParaRPr lang="en-US"/>
          </a:p>
        </p:txBody>
      </p:sp>
    </p:spTree>
    <p:extLst>
      <p:ext uri="{BB962C8B-B14F-4D97-AF65-F5344CB8AC3E}">
        <p14:creationId xmlns:p14="http://schemas.microsoft.com/office/powerpoint/2010/main" val="4112140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A86A01-0A09-F141-BD87-C992B1BBC1B0}" type="datetimeFigureOut">
              <a:rPr lang="en-US" smtClean="0"/>
              <a:t>4/4/19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03B78F-EADC-E04F-A668-402D15D58A74}" type="slidenum">
              <a:rPr lang="en-US" smtClean="0"/>
              <a:t>‹#›</a:t>
            </a:fld>
            <a:endParaRPr lang="en-US"/>
          </a:p>
        </p:txBody>
      </p:sp>
    </p:spTree>
    <p:extLst>
      <p:ext uri="{BB962C8B-B14F-4D97-AF65-F5344CB8AC3E}">
        <p14:creationId xmlns:p14="http://schemas.microsoft.com/office/powerpoint/2010/main" val="1078833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3A86A01-0A09-F141-BD87-C992B1BBC1B0}" type="datetimeFigureOut">
              <a:rPr lang="en-US" smtClean="0"/>
              <a:t>4/4/19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603B78F-EADC-E04F-A668-402D15D58A74}" type="slidenum">
              <a:rPr lang="en-US" smtClean="0"/>
              <a:t>‹#›</a:t>
            </a:fld>
            <a:endParaRPr lang="en-US"/>
          </a:p>
        </p:txBody>
      </p:sp>
    </p:spTree>
    <p:extLst>
      <p:ext uri="{BB962C8B-B14F-4D97-AF65-F5344CB8AC3E}">
        <p14:creationId xmlns:p14="http://schemas.microsoft.com/office/powerpoint/2010/main" val="1105760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mtools.github.io/hts-specs/SAMv1.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195" y="1736525"/>
            <a:ext cx="8741620" cy="1102519"/>
          </a:xfrm>
        </p:spPr>
        <p:txBody>
          <a:bodyPr>
            <a:normAutofit/>
          </a:bodyPr>
          <a:lstStyle/>
          <a:p>
            <a:r>
              <a:rPr lang="en-US" dirty="0"/>
              <a:t>Introduction to Data Pre-processing</a:t>
            </a:r>
          </a:p>
        </p:txBody>
      </p:sp>
      <p:sp>
        <p:nvSpPr>
          <p:cNvPr id="3" name="Subtitle 2"/>
          <p:cNvSpPr>
            <a:spLocks noGrp="1"/>
          </p:cNvSpPr>
          <p:nvPr>
            <p:ph type="subTitle" idx="4294967295"/>
          </p:nvPr>
        </p:nvSpPr>
        <p:spPr>
          <a:xfrm>
            <a:off x="721360" y="3127945"/>
            <a:ext cx="7833360" cy="1314450"/>
          </a:xfrm>
        </p:spPr>
        <p:txBody>
          <a:bodyPr>
            <a:normAutofit/>
          </a:bodyPr>
          <a:lstStyle/>
          <a:p>
            <a:pPr marL="0" indent="0" algn="ctr">
              <a:lnSpc>
                <a:spcPct val="90000"/>
              </a:lnSpc>
              <a:buNone/>
            </a:pPr>
            <a:r>
              <a:rPr lang="en-US" sz="2800" dirty="0">
                <a:solidFill>
                  <a:schemeClr val="bg1"/>
                </a:solidFill>
              </a:rPr>
              <a:t>Mapping and cleaning up sequence data </a:t>
            </a:r>
          </a:p>
        </p:txBody>
      </p:sp>
      <p:sp>
        <p:nvSpPr>
          <p:cNvPr id="7" name="Rectangle 6"/>
          <p:cNvSpPr/>
          <p:nvPr/>
        </p:nvSpPr>
        <p:spPr>
          <a:xfrm>
            <a:off x="0" y="0"/>
            <a:ext cx="9144000" cy="6667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dirty="0"/>
          </a:p>
        </p:txBody>
      </p:sp>
      <p:sp>
        <p:nvSpPr>
          <p:cNvPr id="11" name="Title 3"/>
          <p:cNvSpPr txBox="1">
            <a:spLocks/>
          </p:cNvSpPr>
          <p:nvPr/>
        </p:nvSpPr>
        <p:spPr>
          <a:xfrm>
            <a:off x="1811045" y="166678"/>
            <a:ext cx="6253454" cy="838297"/>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a:solidFill>
                  <a:schemeClr val="bg1"/>
                </a:solidFill>
              </a:rPr>
              <a:t>GATK Best Practices for Variant Discovery</a:t>
            </a:r>
          </a:p>
        </p:txBody>
      </p:sp>
    </p:spTree>
    <p:extLst>
      <p:ext uri="{BB962C8B-B14F-4D97-AF65-F5344CB8AC3E}">
        <p14:creationId xmlns:p14="http://schemas.microsoft.com/office/powerpoint/2010/main" val="4130061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34D1DB9-C186-8D4E-8796-D69C662CD63C}"/>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811044" y="205979"/>
            <a:ext cx="6875755" cy="557208"/>
          </a:xfrm>
        </p:spPr>
        <p:txBody>
          <a:bodyPr/>
          <a:lstStyle/>
          <a:p>
            <a:r>
              <a:rPr lang="en-US" sz="2400" b="1" dirty="0"/>
              <a:t>CIGAR </a:t>
            </a:r>
            <a:r>
              <a:rPr lang="en-US" sz="2400" dirty="0"/>
              <a:t>summarizes </a:t>
            </a:r>
            <a:r>
              <a:rPr lang="en-US" sz="2400" b="1" dirty="0"/>
              <a:t>alignment structure</a:t>
            </a:r>
            <a:endParaRPr lang="en-US" sz="2400" dirty="0"/>
          </a:p>
        </p:txBody>
      </p:sp>
      <p:pic>
        <p:nvPicPr>
          <p:cNvPr id="38" name="Picture 37" descr="Screen Shot 2012-11-27 at 5.50.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273" y="2935318"/>
            <a:ext cx="4731307" cy="1818966"/>
          </a:xfrm>
          <a:prstGeom prst="rect">
            <a:avLst/>
          </a:prstGeom>
          <a:solidFill>
            <a:schemeClr val="bg1"/>
          </a:solidFill>
          <a:ln w="12700" cmpd="sng">
            <a:solidFill>
              <a:schemeClr val="bg2"/>
            </a:solidFill>
          </a:ln>
          <a:effectLst>
            <a:outerShdw blurRad="50800" dist="38100" dir="2700000" algn="tl" rotWithShape="0">
              <a:srgbClr val="000000">
                <a:alpha val="43000"/>
              </a:srgbClr>
            </a:outerShdw>
          </a:effectLst>
        </p:spPr>
        <p:style>
          <a:lnRef idx="2">
            <a:schemeClr val="accent3"/>
          </a:lnRef>
          <a:fillRef idx="1">
            <a:schemeClr val="lt1"/>
          </a:fillRef>
          <a:effectRef idx="0">
            <a:schemeClr val="accent3"/>
          </a:effectRef>
          <a:fontRef idx="minor">
            <a:schemeClr val="dk1"/>
          </a:fontRef>
        </p:style>
      </p:pic>
      <p:cxnSp>
        <p:nvCxnSpPr>
          <p:cNvPr id="39" name="Straight Connector 38"/>
          <p:cNvCxnSpPr/>
          <p:nvPr/>
        </p:nvCxnSpPr>
        <p:spPr>
          <a:xfrm flipH="1">
            <a:off x="5218841" y="3807627"/>
            <a:ext cx="92308" cy="575033"/>
          </a:xfrm>
          <a:prstGeom prst="line">
            <a:avLst/>
          </a:prstGeom>
          <a:ln w="76200" cmpd="sng">
            <a:solidFill>
              <a:schemeClr val="accent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820601" y="3809256"/>
            <a:ext cx="360043" cy="581910"/>
          </a:xfrm>
          <a:prstGeom prst="line">
            <a:avLst/>
          </a:prstGeom>
          <a:ln w="76200" cmpd="sng">
            <a:solidFill>
              <a:schemeClr val="accent5">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281665" y="3900143"/>
            <a:ext cx="90156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449573" y="3897123"/>
            <a:ext cx="5491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349522" y="3879554"/>
            <a:ext cx="26443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11003" y="4349862"/>
            <a:ext cx="26443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5389261" y="4360849"/>
            <a:ext cx="26443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998743" y="4372380"/>
            <a:ext cx="26443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998743" y="2970549"/>
            <a:ext cx="350779" cy="3329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433915" y="1689535"/>
            <a:ext cx="8476405" cy="539750"/>
            <a:chOff x="433915" y="1689535"/>
            <a:chExt cx="8476405" cy="539750"/>
          </a:xfrm>
        </p:grpSpPr>
        <p:sp>
          <p:nvSpPr>
            <p:cNvPr id="48" name="Rectangle 47"/>
            <p:cNvSpPr/>
            <p:nvPr/>
          </p:nvSpPr>
          <p:spPr>
            <a:xfrm>
              <a:off x="433915" y="1689535"/>
              <a:ext cx="8476405" cy="53975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49" name="Rectangle 48"/>
            <p:cNvSpPr/>
            <p:nvPr/>
          </p:nvSpPr>
          <p:spPr>
            <a:xfrm>
              <a:off x="616856" y="1774370"/>
              <a:ext cx="8293464" cy="369332"/>
            </a:xfrm>
            <a:prstGeom prst="rect">
              <a:avLst/>
            </a:prstGeom>
          </p:spPr>
          <p:txBody>
            <a:bodyPr wrap="square">
              <a:spAutoFit/>
            </a:bodyPr>
            <a:lstStyle/>
            <a:p>
              <a:r>
                <a:rPr lang="en-US" b="1" dirty="0">
                  <a:solidFill>
                    <a:schemeClr val="tx1">
                      <a:lumMod val="50000"/>
                      <a:lumOff val="50000"/>
                    </a:schemeClr>
                  </a:solidFill>
                  <a:latin typeface="Courier"/>
                  <a:cs typeface="Courier"/>
                </a:rPr>
                <a:t>read1  99  </a:t>
              </a:r>
              <a:r>
                <a:rPr lang="en-US" b="1" dirty="0">
                  <a:solidFill>
                    <a:schemeClr val="bg1"/>
                  </a:solidFill>
                  <a:latin typeface="Courier"/>
                  <a:cs typeface="Courier"/>
                </a:rPr>
                <a:t>ref  2  </a:t>
              </a:r>
              <a:r>
                <a:rPr lang="en-US" b="1" dirty="0">
                  <a:solidFill>
                    <a:srgbClr val="7F7F7F"/>
                  </a:solidFill>
                  <a:latin typeface="Courier"/>
                  <a:cs typeface="Courier"/>
                </a:rPr>
                <a:t>30</a:t>
              </a:r>
              <a:r>
                <a:rPr lang="en-US" b="1" dirty="0">
                  <a:solidFill>
                    <a:schemeClr val="bg1"/>
                  </a:solidFill>
                  <a:latin typeface="Courier"/>
                  <a:cs typeface="Courier"/>
                </a:rPr>
                <a:t>  1S3M1D2M1I1M  </a:t>
              </a:r>
              <a:r>
                <a:rPr lang="en-US" b="1" dirty="0">
                  <a:solidFill>
                    <a:srgbClr val="7F7F7F"/>
                  </a:solidFill>
                  <a:latin typeface="Courier"/>
                  <a:cs typeface="Courier"/>
                </a:rPr>
                <a:t>=  14  20  CATCTAG  </a:t>
              </a:r>
              <a:r>
                <a:rPr lang="is-IS" b="1" dirty="0">
                  <a:solidFill>
                    <a:srgbClr val="7F7F7F"/>
                  </a:solidFill>
                  <a:latin typeface="Courier"/>
                  <a:cs typeface="Courier"/>
                </a:rPr>
                <a:t>…</a:t>
              </a:r>
              <a:endParaRPr lang="en-US" b="1" dirty="0">
                <a:solidFill>
                  <a:srgbClr val="7F7F7F"/>
                </a:solidFill>
                <a:latin typeface="Courier"/>
                <a:cs typeface="Courier"/>
              </a:endParaRPr>
            </a:p>
          </p:txBody>
        </p:sp>
      </p:grpSp>
      <p:sp>
        <p:nvSpPr>
          <p:cNvPr id="50" name="Down Arrow 49"/>
          <p:cNvSpPr/>
          <p:nvPr/>
        </p:nvSpPr>
        <p:spPr>
          <a:xfrm>
            <a:off x="4265080" y="2281778"/>
            <a:ext cx="624413" cy="46142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Rectangle 50"/>
          <p:cNvSpPr/>
          <p:nvPr/>
        </p:nvSpPr>
        <p:spPr>
          <a:xfrm>
            <a:off x="433915" y="1065040"/>
            <a:ext cx="5833108" cy="369332"/>
          </a:xfrm>
          <a:prstGeom prst="rect">
            <a:avLst/>
          </a:prstGeom>
        </p:spPr>
        <p:txBody>
          <a:bodyPr wrap="square">
            <a:spAutoFit/>
          </a:bodyPr>
          <a:lstStyle/>
          <a:p>
            <a:r>
              <a:rPr lang="en-US" b="1" dirty="0"/>
              <a:t>CIGAR = Concise Idiosyncratic Gapped Alignment Report</a:t>
            </a:r>
          </a:p>
        </p:txBody>
      </p:sp>
      <p:sp>
        <p:nvSpPr>
          <p:cNvPr id="5" name="Rectangle 4"/>
          <p:cNvSpPr/>
          <p:nvPr/>
        </p:nvSpPr>
        <p:spPr>
          <a:xfrm>
            <a:off x="4058146" y="3596640"/>
            <a:ext cx="161301" cy="210987"/>
          </a:xfrm>
          <a:prstGeom prst="rect">
            <a:avLst/>
          </a:prstGeom>
          <a:solidFill>
            <a:schemeClr val="accent3">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979505" y="3547028"/>
            <a:ext cx="306494" cy="323165"/>
          </a:xfrm>
          <a:prstGeom prst="rect">
            <a:avLst/>
          </a:prstGeom>
          <a:noFill/>
        </p:spPr>
        <p:txBody>
          <a:bodyPr wrap="none" rtlCol="0">
            <a:spAutoFit/>
          </a:bodyPr>
          <a:lstStyle/>
          <a:p>
            <a:r>
              <a:rPr lang="en-US" sz="1500" dirty="0">
                <a:latin typeface="American Typewriter"/>
                <a:cs typeface="American Typewriter"/>
              </a:rPr>
              <a:t>T</a:t>
            </a:r>
          </a:p>
        </p:txBody>
      </p:sp>
      <p:sp>
        <p:nvSpPr>
          <p:cNvPr id="24" name="Rectangle 23"/>
          <p:cNvSpPr/>
          <p:nvPr/>
        </p:nvSpPr>
        <p:spPr>
          <a:xfrm>
            <a:off x="4500880" y="4397280"/>
            <a:ext cx="300979" cy="274992"/>
          </a:xfrm>
          <a:prstGeom prst="rect">
            <a:avLst/>
          </a:prstGeom>
          <a:solidFill>
            <a:schemeClr val="accent3">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4426952" y="4391772"/>
            <a:ext cx="425116" cy="323165"/>
          </a:xfrm>
          <a:prstGeom prst="rect">
            <a:avLst/>
          </a:prstGeom>
          <a:noFill/>
        </p:spPr>
        <p:txBody>
          <a:bodyPr wrap="none" rtlCol="0">
            <a:spAutoFit/>
          </a:bodyPr>
          <a:lstStyle/>
          <a:p>
            <a:r>
              <a:rPr lang="en-US" sz="1500" dirty="0">
                <a:latin typeface="American Typewriter"/>
                <a:cs typeface="American Typewriter"/>
              </a:rPr>
              <a:t>1S</a:t>
            </a:r>
          </a:p>
        </p:txBody>
      </p:sp>
      <p:cxnSp>
        <p:nvCxnSpPr>
          <p:cNvPr id="27" name="Straight Connector 26"/>
          <p:cNvCxnSpPr/>
          <p:nvPr/>
        </p:nvCxnSpPr>
        <p:spPr>
          <a:xfrm>
            <a:off x="4127029" y="3783474"/>
            <a:ext cx="510950" cy="631407"/>
          </a:xfrm>
          <a:prstGeom prst="line">
            <a:avLst/>
          </a:prstGeom>
          <a:ln w="76200" cmpd="sng">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pic>
        <p:nvPicPr>
          <p:cNvPr id="25" name="Picture 24" descr="Screen Shot 2012-11-27 at 5.50.34 PM.png"/>
          <p:cNvPicPr>
            <a:picLocks noChangeAspect="1"/>
          </p:cNvPicPr>
          <p:nvPr/>
        </p:nvPicPr>
        <p:blipFill rotWithShape="1">
          <a:blip r:embed="rId3">
            <a:extLst>
              <a:ext uri="{28A0092B-C50C-407E-A947-70E740481C1C}">
                <a14:useLocalDpi xmlns:a14="http://schemas.microsoft.com/office/drawing/2010/main" val="0"/>
              </a:ext>
            </a:extLst>
          </a:blip>
          <a:srcRect l="69368" t="34721" r="25693" b="50318"/>
          <a:stretch/>
        </p:blipFill>
        <p:spPr>
          <a:xfrm>
            <a:off x="5792292" y="3572636"/>
            <a:ext cx="233664" cy="272143"/>
          </a:xfrm>
          <a:prstGeom prst="rect">
            <a:avLst/>
          </a:prstGeom>
          <a:solidFill>
            <a:schemeClr val="bg1"/>
          </a:solidFill>
          <a:ln w="12700" cmpd="sng">
            <a:noFill/>
          </a:ln>
          <a:effectLst/>
        </p:spPr>
        <p:style>
          <a:lnRef idx="2">
            <a:schemeClr val="accent3"/>
          </a:lnRef>
          <a:fillRef idx="1">
            <a:schemeClr val="lt1"/>
          </a:fillRef>
          <a:effectRef idx="0">
            <a:schemeClr val="accent3"/>
          </a:effectRef>
          <a:fontRef idx="minor">
            <a:schemeClr val="dk1"/>
          </a:fontRef>
        </p:style>
      </p:pic>
      <p:sp>
        <p:nvSpPr>
          <p:cNvPr id="8" name="Rectangle 7"/>
          <p:cNvSpPr/>
          <p:nvPr/>
        </p:nvSpPr>
        <p:spPr>
          <a:xfrm>
            <a:off x="5792292" y="3303492"/>
            <a:ext cx="206451" cy="541287"/>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374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22"/>
          <p:cNvSpPr txBox="1">
            <a:spLocks noGrp="1"/>
          </p:cNvSpPr>
          <p:nvPr>
            <p:ph type="title"/>
          </p:nvPr>
        </p:nvSpPr>
        <p:spPr>
          <a:xfrm>
            <a:off x="1843567" y="205979"/>
            <a:ext cx="7220533" cy="557208"/>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FFFFFF"/>
              </a:buClr>
              <a:buSzPts val="2400"/>
              <a:buFont typeface="Calibri"/>
              <a:buNone/>
            </a:pPr>
            <a:r>
              <a:rPr lang="en-US" sz="2400" b="0" i="0" u="none" strike="noStrike" cap="none" dirty="0">
                <a:solidFill>
                  <a:srgbClr val="FFFFFF"/>
                </a:solidFill>
                <a:latin typeface="Calibri"/>
                <a:ea typeface="Calibri"/>
                <a:cs typeface="Calibri"/>
                <a:sym typeface="Calibri"/>
              </a:rPr>
              <a:t>Implementation note: Regular FASTQ -&gt; BAM workflow</a:t>
            </a:r>
            <a:endParaRPr sz="2400" b="0" i="0" u="none" strike="noStrike" cap="none" dirty="0">
              <a:solidFill>
                <a:srgbClr val="FFFFFF"/>
              </a:solidFill>
              <a:latin typeface="Calibri"/>
              <a:ea typeface="Calibri"/>
              <a:cs typeface="Calibri"/>
              <a:sym typeface="Calibri"/>
            </a:endParaRPr>
          </a:p>
        </p:txBody>
      </p:sp>
      <p:grpSp>
        <p:nvGrpSpPr>
          <p:cNvPr id="715" name="Google Shape;715;p22"/>
          <p:cNvGrpSpPr/>
          <p:nvPr/>
        </p:nvGrpSpPr>
        <p:grpSpPr>
          <a:xfrm>
            <a:off x="260787" y="1121015"/>
            <a:ext cx="1785865" cy="623664"/>
            <a:chOff x="821772" y="4248484"/>
            <a:chExt cx="1873565" cy="623664"/>
          </a:xfrm>
        </p:grpSpPr>
        <p:sp>
          <p:nvSpPr>
            <p:cNvPr id="716" name="Google Shape;716;p22"/>
            <p:cNvSpPr/>
            <p:nvPr/>
          </p:nvSpPr>
          <p:spPr>
            <a:xfrm rot="-5400000">
              <a:off x="1446723" y="3623534"/>
              <a:ext cx="623664" cy="1873565"/>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17" name="Google Shape;717;p22"/>
            <p:cNvCxnSpPr/>
            <p:nvPr/>
          </p:nvCxnSpPr>
          <p:spPr>
            <a:xfrm>
              <a:off x="909470" y="4551354"/>
              <a:ext cx="1698167" cy="0"/>
            </a:xfrm>
            <a:prstGeom prst="straightConnector1">
              <a:avLst/>
            </a:prstGeom>
            <a:noFill/>
            <a:ln w="38100" cap="flat" cmpd="dbl">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718" name="Google Shape;718;p22"/>
          <p:cNvGrpSpPr/>
          <p:nvPr/>
        </p:nvGrpSpPr>
        <p:grpSpPr>
          <a:xfrm>
            <a:off x="1292137" y="2473947"/>
            <a:ext cx="595792" cy="1036771"/>
            <a:chOff x="610929" y="2402603"/>
            <a:chExt cx="822552" cy="1363274"/>
          </a:xfrm>
        </p:grpSpPr>
        <p:sp>
          <p:nvSpPr>
            <p:cNvPr id="719" name="Google Shape;719;p22"/>
            <p:cNvSpPr/>
            <p:nvPr/>
          </p:nvSpPr>
          <p:spPr>
            <a:xfrm>
              <a:off x="610929" y="2402603"/>
              <a:ext cx="822552" cy="1363274"/>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20" name="Google Shape;720;p22"/>
            <p:cNvCxnSpPr/>
            <p:nvPr/>
          </p:nvCxnSpPr>
          <p:spPr>
            <a:xfrm>
              <a:off x="698217" y="25002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21" name="Google Shape;721;p22"/>
            <p:cNvCxnSpPr/>
            <p:nvPr/>
          </p:nvCxnSpPr>
          <p:spPr>
            <a:xfrm>
              <a:off x="698217" y="26526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22" name="Google Shape;722;p22"/>
            <p:cNvCxnSpPr/>
            <p:nvPr/>
          </p:nvCxnSpPr>
          <p:spPr>
            <a:xfrm>
              <a:off x="698217" y="28050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23" name="Google Shape;723;p22"/>
            <p:cNvCxnSpPr/>
            <p:nvPr/>
          </p:nvCxnSpPr>
          <p:spPr>
            <a:xfrm>
              <a:off x="698217" y="29574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24" name="Google Shape;724;p22"/>
            <p:cNvCxnSpPr/>
            <p:nvPr/>
          </p:nvCxnSpPr>
          <p:spPr>
            <a:xfrm>
              <a:off x="698217" y="257404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25" name="Google Shape;725;p22"/>
            <p:cNvCxnSpPr/>
            <p:nvPr/>
          </p:nvCxnSpPr>
          <p:spPr>
            <a:xfrm>
              <a:off x="698217" y="27264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26" name="Google Shape;726;p22"/>
            <p:cNvCxnSpPr/>
            <p:nvPr/>
          </p:nvCxnSpPr>
          <p:spPr>
            <a:xfrm>
              <a:off x="698217" y="28788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27" name="Google Shape;727;p22"/>
            <p:cNvCxnSpPr/>
            <p:nvPr/>
          </p:nvCxnSpPr>
          <p:spPr>
            <a:xfrm>
              <a:off x="698217" y="30312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28" name="Google Shape;728;p22"/>
            <p:cNvCxnSpPr/>
            <p:nvPr/>
          </p:nvCxnSpPr>
          <p:spPr>
            <a:xfrm>
              <a:off x="779667" y="249657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29" name="Google Shape;729;p22"/>
            <p:cNvCxnSpPr/>
            <p:nvPr/>
          </p:nvCxnSpPr>
          <p:spPr>
            <a:xfrm>
              <a:off x="779667" y="264897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30" name="Google Shape;730;p22"/>
            <p:cNvCxnSpPr/>
            <p:nvPr/>
          </p:nvCxnSpPr>
          <p:spPr>
            <a:xfrm>
              <a:off x="779667" y="280137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31" name="Google Shape;731;p22"/>
            <p:cNvCxnSpPr/>
            <p:nvPr/>
          </p:nvCxnSpPr>
          <p:spPr>
            <a:xfrm>
              <a:off x="779667" y="295377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32" name="Google Shape;732;p22"/>
            <p:cNvCxnSpPr/>
            <p:nvPr/>
          </p:nvCxnSpPr>
          <p:spPr>
            <a:xfrm>
              <a:off x="779667" y="257035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33" name="Google Shape;733;p22"/>
            <p:cNvCxnSpPr/>
            <p:nvPr/>
          </p:nvCxnSpPr>
          <p:spPr>
            <a:xfrm>
              <a:off x="779667" y="27227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34" name="Google Shape;734;p22"/>
            <p:cNvCxnSpPr/>
            <p:nvPr/>
          </p:nvCxnSpPr>
          <p:spPr>
            <a:xfrm>
              <a:off x="779667" y="28751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35" name="Google Shape;735;p22"/>
            <p:cNvCxnSpPr/>
            <p:nvPr/>
          </p:nvCxnSpPr>
          <p:spPr>
            <a:xfrm>
              <a:off x="779667" y="30275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36" name="Google Shape;736;p22"/>
            <p:cNvCxnSpPr/>
            <p:nvPr/>
          </p:nvCxnSpPr>
          <p:spPr>
            <a:xfrm>
              <a:off x="1128581" y="25002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37" name="Google Shape;737;p22"/>
            <p:cNvCxnSpPr/>
            <p:nvPr/>
          </p:nvCxnSpPr>
          <p:spPr>
            <a:xfrm>
              <a:off x="1128581" y="26526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38" name="Google Shape;738;p22"/>
            <p:cNvCxnSpPr/>
            <p:nvPr/>
          </p:nvCxnSpPr>
          <p:spPr>
            <a:xfrm>
              <a:off x="1128581" y="28050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39" name="Google Shape;739;p22"/>
            <p:cNvCxnSpPr/>
            <p:nvPr/>
          </p:nvCxnSpPr>
          <p:spPr>
            <a:xfrm>
              <a:off x="1128581" y="29574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40" name="Google Shape;740;p22"/>
            <p:cNvCxnSpPr/>
            <p:nvPr/>
          </p:nvCxnSpPr>
          <p:spPr>
            <a:xfrm>
              <a:off x="1128581" y="257404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41" name="Google Shape;741;p22"/>
            <p:cNvCxnSpPr/>
            <p:nvPr/>
          </p:nvCxnSpPr>
          <p:spPr>
            <a:xfrm>
              <a:off x="1128581" y="27264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42" name="Google Shape;742;p22"/>
            <p:cNvCxnSpPr/>
            <p:nvPr/>
          </p:nvCxnSpPr>
          <p:spPr>
            <a:xfrm>
              <a:off x="1128581" y="28788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43" name="Google Shape;743;p22"/>
            <p:cNvCxnSpPr/>
            <p:nvPr/>
          </p:nvCxnSpPr>
          <p:spPr>
            <a:xfrm>
              <a:off x="1128581" y="30312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44" name="Google Shape;744;p22"/>
            <p:cNvCxnSpPr/>
            <p:nvPr/>
          </p:nvCxnSpPr>
          <p:spPr>
            <a:xfrm>
              <a:off x="698217" y="31081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45" name="Google Shape;745;p22"/>
            <p:cNvCxnSpPr/>
            <p:nvPr/>
          </p:nvCxnSpPr>
          <p:spPr>
            <a:xfrm>
              <a:off x="698217" y="326054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46" name="Google Shape;746;p22"/>
            <p:cNvCxnSpPr/>
            <p:nvPr/>
          </p:nvCxnSpPr>
          <p:spPr>
            <a:xfrm>
              <a:off x="698217" y="34129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47" name="Google Shape;747;p22"/>
            <p:cNvCxnSpPr/>
            <p:nvPr/>
          </p:nvCxnSpPr>
          <p:spPr>
            <a:xfrm>
              <a:off x="698217" y="35653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48" name="Google Shape;748;p22"/>
            <p:cNvCxnSpPr/>
            <p:nvPr/>
          </p:nvCxnSpPr>
          <p:spPr>
            <a:xfrm>
              <a:off x="698217" y="31819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49" name="Google Shape;749;p22"/>
            <p:cNvCxnSpPr/>
            <p:nvPr/>
          </p:nvCxnSpPr>
          <p:spPr>
            <a:xfrm>
              <a:off x="698217" y="33343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50" name="Google Shape;750;p22"/>
            <p:cNvCxnSpPr/>
            <p:nvPr/>
          </p:nvCxnSpPr>
          <p:spPr>
            <a:xfrm>
              <a:off x="698217" y="34867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51" name="Google Shape;751;p22"/>
            <p:cNvCxnSpPr/>
            <p:nvPr/>
          </p:nvCxnSpPr>
          <p:spPr>
            <a:xfrm>
              <a:off x="698217" y="36391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52" name="Google Shape;752;p22"/>
            <p:cNvCxnSpPr/>
            <p:nvPr/>
          </p:nvCxnSpPr>
          <p:spPr>
            <a:xfrm>
              <a:off x="779667" y="31044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53" name="Google Shape;753;p22"/>
            <p:cNvCxnSpPr/>
            <p:nvPr/>
          </p:nvCxnSpPr>
          <p:spPr>
            <a:xfrm>
              <a:off x="779667" y="325685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54" name="Google Shape;754;p22"/>
            <p:cNvCxnSpPr/>
            <p:nvPr/>
          </p:nvCxnSpPr>
          <p:spPr>
            <a:xfrm>
              <a:off x="779667" y="34092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55" name="Google Shape;755;p22"/>
            <p:cNvCxnSpPr/>
            <p:nvPr/>
          </p:nvCxnSpPr>
          <p:spPr>
            <a:xfrm>
              <a:off x="779667" y="35616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56" name="Google Shape;756;p22"/>
            <p:cNvCxnSpPr/>
            <p:nvPr/>
          </p:nvCxnSpPr>
          <p:spPr>
            <a:xfrm>
              <a:off x="779667" y="31782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57" name="Google Shape;757;p22"/>
            <p:cNvCxnSpPr/>
            <p:nvPr/>
          </p:nvCxnSpPr>
          <p:spPr>
            <a:xfrm>
              <a:off x="779667" y="33306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58" name="Google Shape;758;p22"/>
            <p:cNvCxnSpPr/>
            <p:nvPr/>
          </p:nvCxnSpPr>
          <p:spPr>
            <a:xfrm>
              <a:off x="779667" y="34830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59" name="Google Shape;759;p22"/>
            <p:cNvCxnSpPr/>
            <p:nvPr/>
          </p:nvCxnSpPr>
          <p:spPr>
            <a:xfrm>
              <a:off x="779667" y="36354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60" name="Google Shape;760;p22"/>
            <p:cNvCxnSpPr/>
            <p:nvPr/>
          </p:nvCxnSpPr>
          <p:spPr>
            <a:xfrm>
              <a:off x="1128581" y="31081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61" name="Google Shape;761;p22"/>
            <p:cNvCxnSpPr/>
            <p:nvPr/>
          </p:nvCxnSpPr>
          <p:spPr>
            <a:xfrm>
              <a:off x="1128581" y="326054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62" name="Google Shape;762;p22"/>
            <p:cNvCxnSpPr/>
            <p:nvPr/>
          </p:nvCxnSpPr>
          <p:spPr>
            <a:xfrm>
              <a:off x="1128581" y="34129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63" name="Google Shape;763;p22"/>
            <p:cNvCxnSpPr/>
            <p:nvPr/>
          </p:nvCxnSpPr>
          <p:spPr>
            <a:xfrm>
              <a:off x="1128581" y="35653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64" name="Google Shape;764;p22"/>
            <p:cNvCxnSpPr/>
            <p:nvPr/>
          </p:nvCxnSpPr>
          <p:spPr>
            <a:xfrm>
              <a:off x="1128581" y="31819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65" name="Google Shape;765;p22"/>
            <p:cNvCxnSpPr/>
            <p:nvPr/>
          </p:nvCxnSpPr>
          <p:spPr>
            <a:xfrm>
              <a:off x="1128581" y="33343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66" name="Google Shape;766;p22"/>
            <p:cNvCxnSpPr/>
            <p:nvPr/>
          </p:nvCxnSpPr>
          <p:spPr>
            <a:xfrm>
              <a:off x="1128581" y="34867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67" name="Google Shape;767;p22"/>
            <p:cNvCxnSpPr/>
            <p:nvPr/>
          </p:nvCxnSpPr>
          <p:spPr>
            <a:xfrm>
              <a:off x="1128581" y="36391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grpSp>
      <p:sp>
        <p:nvSpPr>
          <p:cNvPr id="768" name="Google Shape;768;p22"/>
          <p:cNvSpPr txBox="1"/>
          <p:nvPr/>
        </p:nvSpPr>
        <p:spPr>
          <a:xfrm>
            <a:off x="1251699" y="3560053"/>
            <a:ext cx="70257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a:solidFill>
                  <a:schemeClr val="dk1"/>
                </a:solidFill>
                <a:latin typeface="Calibri"/>
                <a:ea typeface="Calibri"/>
                <a:cs typeface="Calibri"/>
                <a:sym typeface="Calibri"/>
              </a:rPr>
              <a:t>FASTQ</a:t>
            </a:r>
            <a:endParaRPr sz="1400" i="1">
              <a:solidFill>
                <a:schemeClr val="dk1"/>
              </a:solidFill>
              <a:latin typeface="Calibri"/>
              <a:ea typeface="Calibri"/>
              <a:cs typeface="Calibri"/>
              <a:sym typeface="Calibri"/>
            </a:endParaRPr>
          </a:p>
        </p:txBody>
      </p:sp>
      <p:grpSp>
        <p:nvGrpSpPr>
          <p:cNvPr id="769" name="Google Shape;769;p22"/>
          <p:cNvGrpSpPr/>
          <p:nvPr/>
        </p:nvGrpSpPr>
        <p:grpSpPr>
          <a:xfrm>
            <a:off x="5277810" y="1851386"/>
            <a:ext cx="1416260" cy="1036771"/>
            <a:chOff x="610929" y="2402603"/>
            <a:chExt cx="1955293" cy="1363274"/>
          </a:xfrm>
        </p:grpSpPr>
        <p:sp>
          <p:nvSpPr>
            <p:cNvPr id="770" name="Google Shape;770;p22"/>
            <p:cNvSpPr/>
            <p:nvPr/>
          </p:nvSpPr>
          <p:spPr>
            <a:xfrm>
              <a:off x="610929" y="2402603"/>
              <a:ext cx="1955293" cy="1363274"/>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71" name="Google Shape;771;p22"/>
            <p:cNvCxnSpPr/>
            <p:nvPr/>
          </p:nvCxnSpPr>
          <p:spPr>
            <a:xfrm>
              <a:off x="698217" y="25002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72" name="Google Shape;772;p22"/>
            <p:cNvCxnSpPr/>
            <p:nvPr/>
          </p:nvCxnSpPr>
          <p:spPr>
            <a:xfrm>
              <a:off x="698217" y="26526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73" name="Google Shape;773;p22"/>
            <p:cNvCxnSpPr/>
            <p:nvPr/>
          </p:nvCxnSpPr>
          <p:spPr>
            <a:xfrm>
              <a:off x="698217" y="28050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74" name="Google Shape;774;p22"/>
            <p:cNvCxnSpPr/>
            <p:nvPr/>
          </p:nvCxnSpPr>
          <p:spPr>
            <a:xfrm>
              <a:off x="698217" y="29574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75" name="Google Shape;775;p22"/>
            <p:cNvCxnSpPr/>
            <p:nvPr/>
          </p:nvCxnSpPr>
          <p:spPr>
            <a:xfrm>
              <a:off x="698217" y="257404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76" name="Google Shape;776;p22"/>
            <p:cNvCxnSpPr/>
            <p:nvPr/>
          </p:nvCxnSpPr>
          <p:spPr>
            <a:xfrm>
              <a:off x="698217" y="27264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77" name="Google Shape;777;p22"/>
            <p:cNvCxnSpPr/>
            <p:nvPr/>
          </p:nvCxnSpPr>
          <p:spPr>
            <a:xfrm>
              <a:off x="698217" y="28788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78" name="Google Shape;778;p22"/>
            <p:cNvCxnSpPr/>
            <p:nvPr/>
          </p:nvCxnSpPr>
          <p:spPr>
            <a:xfrm>
              <a:off x="698217" y="30312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79" name="Google Shape;779;p22"/>
            <p:cNvCxnSpPr/>
            <p:nvPr/>
          </p:nvCxnSpPr>
          <p:spPr>
            <a:xfrm>
              <a:off x="779667" y="249657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80" name="Google Shape;780;p22"/>
            <p:cNvCxnSpPr/>
            <p:nvPr/>
          </p:nvCxnSpPr>
          <p:spPr>
            <a:xfrm>
              <a:off x="779667" y="264897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81" name="Google Shape;781;p22"/>
            <p:cNvCxnSpPr/>
            <p:nvPr/>
          </p:nvCxnSpPr>
          <p:spPr>
            <a:xfrm>
              <a:off x="779667" y="280137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82" name="Google Shape;782;p22"/>
            <p:cNvCxnSpPr/>
            <p:nvPr/>
          </p:nvCxnSpPr>
          <p:spPr>
            <a:xfrm>
              <a:off x="779667" y="295377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83" name="Google Shape;783;p22"/>
            <p:cNvCxnSpPr/>
            <p:nvPr/>
          </p:nvCxnSpPr>
          <p:spPr>
            <a:xfrm>
              <a:off x="779667" y="257035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784" name="Google Shape;784;p22"/>
            <p:cNvCxnSpPr/>
            <p:nvPr/>
          </p:nvCxnSpPr>
          <p:spPr>
            <a:xfrm>
              <a:off x="779667" y="27227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85" name="Google Shape;785;p22"/>
            <p:cNvCxnSpPr/>
            <p:nvPr/>
          </p:nvCxnSpPr>
          <p:spPr>
            <a:xfrm>
              <a:off x="779667" y="28751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86" name="Google Shape;786;p22"/>
            <p:cNvCxnSpPr/>
            <p:nvPr/>
          </p:nvCxnSpPr>
          <p:spPr>
            <a:xfrm>
              <a:off x="779667" y="30275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87" name="Google Shape;787;p22"/>
            <p:cNvCxnSpPr/>
            <p:nvPr/>
          </p:nvCxnSpPr>
          <p:spPr>
            <a:xfrm>
              <a:off x="1128581" y="25002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88" name="Google Shape;788;p22"/>
            <p:cNvCxnSpPr/>
            <p:nvPr/>
          </p:nvCxnSpPr>
          <p:spPr>
            <a:xfrm>
              <a:off x="1128581" y="26526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89" name="Google Shape;789;p22"/>
            <p:cNvCxnSpPr/>
            <p:nvPr/>
          </p:nvCxnSpPr>
          <p:spPr>
            <a:xfrm>
              <a:off x="1128581" y="28050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90" name="Google Shape;790;p22"/>
            <p:cNvCxnSpPr/>
            <p:nvPr/>
          </p:nvCxnSpPr>
          <p:spPr>
            <a:xfrm>
              <a:off x="1128581" y="29574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91" name="Google Shape;791;p22"/>
            <p:cNvCxnSpPr/>
            <p:nvPr/>
          </p:nvCxnSpPr>
          <p:spPr>
            <a:xfrm>
              <a:off x="1128581" y="257404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792" name="Google Shape;792;p22"/>
            <p:cNvCxnSpPr/>
            <p:nvPr/>
          </p:nvCxnSpPr>
          <p:spPr>
            <a:xfrm>
              <a:off x="1128581" y="27264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93" name="Google Shape;793;p22"/>
            <p:cNvCxnSpPr/>
            <p:nvPr/>
          </p:nvCxnSpPr>
          <p:spPr>
            <a:xfrm>
              <a:off x="1128581" y="28788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94" name="Google Shape;794;p22"/>
            <p:cNvCxnSpPr/>
            <p:nvPr/>
          </p:nvCxnSpPr>
          <p:spPr>
            <a:xfrm>
              <a:off x="1128581" y="30312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795" name="Google Shape;795;p22"/>
            <p:cNvCxnSpPr/>
            <p:nvPr/>
          </p:nvCxnSpPr>
          <p:spPr>
            <a:xfrm>
              <a:off x="1223828" y="250292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796" name="Google Shape;796;p22"/>
            <p:cNvCxnSpPr/>
            <p:nvPr/>
          </p:nvCxnSpPr>
          <p:spPr>
            <a:xfrm>
              <a:off x="1223828" y="2655327"/>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797" name="Google Shape;797;p22"/>
            <p:cNvCxnSpPr/>
            <p:nvPr/>
          </p:nvCxnSpPr>
          <p:spPr>
            <a:xfrm>
              <a:off x="1223828" y="280772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798" name="Google Shape;798;p22"/>
            <p:cNvCxnSpPr/>
            <p:nvPr/>
          </p:nvCxnSpPr>
          <p:spPr>
            <a:xfrm>
              <a:off x="1223828" y="2960127"/>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799" name="Google Shape;799;p22"/>
            <p:cNvCxnSpPr/>
            <p:nvPr/>
          </p:nvCxnSpPr>
          <p:spPr>
            <a:xfrm>
              <a:off x="1223828" y="2576706"/>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800" name="Google Shape;800;p22"/>
            <p:cNvCxnSpPr/>
            <p:nvPr/>
          </p:nvCxnSpPr>
          <p:spPr>
            <a:xfrm>
              <a:off x="1223828" y="2729106"/>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801" name="Google Shape;801;p22"/>
            <p:cNvCxnSpPr/>
            <p:nvPr/>
          </p:nvCxnSpPr>
          <p:spPr>
            <a:xfrm>
              <a:off x="1223828" y="2881506"/>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802" name="Google Shape;802;p22"/>
            <p:cNvCxnSpPr/>
            <p:nvPr/>
          </p:nvCxnSpPr>
          <p:spPr>
            <a:xfrm>
              <a:off x="1223828" y="3033906"/>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803" name="Google Shape;803;p22"/>
            <p:cNvCxnSpPr/>
            <p:nvPr/>
          </p:nvCxnSpPr>
          <p:spPr>
            <a:xfrm>
              <a:off x="698217" y="31081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04" name="Google Shape;804;p22"/>
            <p:cNvCxnSpPr/>
            <p:nvPr/>
          </p:nvCxnSpPr>
          <p:spPr>
            <a:xfrm>
              <a:off x="698217" y="326054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05" name="Google Shape;805;p22"/>
            <p:cNvCxnSpPr/>
            <p:nvPr/>
          </p:nvCxnSpPr>
          <p:spPr>
            <a:xfrm>
              <a:off x="698217" y="34129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06" name="Google Shape;806;p22"/>
            <p:cNvCxnSpPr/>
            <p:nvPr/>
          </p:nvCxnSpPr>
          <p:spPr>
            <a:xfrm>
              <a:off x="698217" y="35653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07" name="Google Shape;807;p22"/>
            <p:cNvCxnSpPr/>
            <p:nvPr/>
          </p:nvCxnSpPr>
          <p:spPr>
            <a:xfrm>
              <a:off x="698217" y="31819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08" name="Google Shape;808;p22"/>
            <p:cNvCxnSpPr/>
            <p:nvPr/>
          </p:nvCxnSpPr>
          <p:spPr>
            <a:xfrm>
              <a:off x="698217" y="33343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09" name="Google Shape;809;p22"/>
            <p:cNvCxnSpPr/>
            <p:nvPr/>
          </p:nvCxnSpPr>
          <p:spPr>
            <a:xfrm>
              <a:off x="698217" y="34867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10" name="Google Shape;810;p22"/>
            <p:cNvCxnSpPr/>
            <p:nvPr/>
          </p:nvCxnSpPr>
          <p:spPr>
            <a:xfrm>
              <a:off x="698217" y="36391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11" name="Google Shape;811;p22"/>
            <p:cNvCxnSpPr/>
            <p:nvPr/>
          </p:nvCxnSpPr>
          <p:spPr>
            <a:xfrm>
              <a:off x="779667" y="31044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12" name="Google Shape;812;p22"/>
            <p:cNvCxnSpPr/>
            <p:nvPr/>
          </p:nvCxnSpPr>
          <p:spPr>
            <a:xfrm>
              <a:off x="779667" y="325685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13" name="Google Shape;813;p22"/>
            <p:cNvCxnSpPr/>
            <p:nvPr/>
          </p:nvCxnSpPr>
          <p:spPr>
            <a:xfrm>
              <a:off x="779667" y="34092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14" name="Google Shape;814;p22"/>
            <p:cNvCxnSpPr/>
            <p:nvPr/>
          </p:nvCxnSpPr>
          <p:spPr>
            <a:xfrm>
              <a:off x="779667" y="35616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15" name="Google Shape;815;p22"/>
            <p:cNvCxnSpPr/>
            <p:nvPr/>
          </p:nvCxnSpPr>
          <p:spPr>
            <a:xfrm>
              <a:off x="779667" y="31782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16" name="Google Shape;816;p22"/>
            <p:cNvCxnSpPr/>
            <p:nvPr/>
          </p:nvCxnSpPr>
          <p:spPr>
            <a:xfrm>
              <a:off x="779667" y="33306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17" name="Google Shape;817;p22"/>
            <p:cNvCxnSpPr/>
            <p:nvPr/>
          </p:nvCxnSpPr>
          <p:spPr>
            <a:xfrm>
              <a:off x="779667" y="34830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18" name="Google Shape;818;p22"/>
            <p:cNvCxnSpPr/>
            <p:nvPr/>
          </p:nvCxnSpPr>
          <p:spPr>
            <a:xfrm>
              <a:off x="779667" y="36354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19" name="Google Shape;819;p22"/>
            <p:cNvCxnSpPr/>
            <p:nvPr/>
          </p:nvCxnSpPr>
          <p:spPr>
            <a:xfrm>
              <a:off x="1128581" y="31081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20" name="Google Shape;820;p22"/>
            <p:cNvCxnSpPr/>
            <p:nvPr/>
          </p:nvCxnSpPr>
          <p:spPr>
            <a:xfrm>
              <a:off x="1128581" y="326054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21" name="Google Shape;821;p22"/>
            <p:cNvCxnSpPr/>
            <p:nvPr/>
          </p:nvCxnSpPr>
          <p:spPr>
            <a:xfrm>
              <a:off x="1128581" y="34129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22" name="Google Shape;822;p22"/>
            <p:cNvCxnSpPr/>
            <p:nvPr/>
          </p:nvCxnSpPr>
          <p:spPr>
            <a:xfrm>
              <a:off x="1128581" y="35653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23" name="Google Shape;823;p22"/>
            <p:cNvCxnSpPr/>
            <p:nvPr/>
          </p:nvCxnSpPr>
          <p:spPr>
            <a:xfrm>
              <a:off x="1128581" y="31819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24" name="Google Shape;824;p22"/>
            <p:cNvCxnSpPr/>
            <p:nvPr/>
          </p:nvCxnSpPr>
          <p:spPr>
            <a:xfrm>
              <a:off x="1128581" y="33343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25" name="Google Shape;825;p22"/>
            <p:cNvCxnSpPr/>
            <p:nvPr/>
          </p:nvCxnSpPr>
          <p:spPr>
            <a:xfrm>
              <a:off x="1128581" y="34867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26" name="Google Shape;826;p22"/>
            <p:cNvCxnSpPr/>
            <p:nvPr/>
          </p:nvCxnSpPr>
          <p:spPr>
            <a:xfrm>
              <a:off x="1128581" y="36391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27" name="Google Shape;827;p22"/>
            <p:cNvCxnSpPr/>
            <p:nvPr/>
          </p:nvCxnSpPr>
          <p:spPr>
            <a:xfrm>
              <a:off x="1223828" y="311080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828" name="Google Shape;828;p22"/>
            <p:cNvCxnSpPr/>
            <p:nvPr/>
          </p:nvCxnSpPr>
          <p:spPr>
            <a:xfrm>
              <a:off x="1223828" y="3263207"/>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829" name="Google Shape;829;p22"/>
            <p:cNvCxnSpPr/>
            <p:nvPr/>
          </p:nvCxnSpPr>
          <p:spPr>
            <a:xfrm>
              <a:off x="1223828" y="341560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830" name="Google Shape;830;p22"/>
            <p:cNvCxnSpPr/>
            <p:nvPr/>
          </p:nvCxnSpPr>
          <p:spPr>
            <a:xfrm>
              <a:off x="1223828" y="356800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831" name="Google Shape;831;p22"/>
            <p:cNvCxnSpPr/>
            <p:nvPr/>
          </p:nvCxnSpPr>
          <p:spPr>
            <a:xfrm>
              <a:off x="1223828" y="3184586"/>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832" name="Google Shape;832;p22"/>
            <p:cNvCxnSpPr/>
            <p:nvPr/>
          </p:nvCxnSpPr>
          <p:spPr>
            <a:xfrm>
              <a:off x="1223828" y="3336986"/>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833" name="Google Shape;833;p22"/>
            <p:cNvCxnSpPr/>
            <p:nvPr/>
          </p:nvCxnSpPr>
          <p:spPr>
            <a:xfrm>
              <a:off x="1223828" y="3489386"/>
              <a:ext cx="1291594" cy="0"/>
            </a:xfrm>
            <a:prstGeom prst="straightConnector1">
              <a:avLst/>
            </a:prstGeom>
            <a:noFill/>
            <a:ln w="25400" cap="flat" cmpd="sng">
              <a:solidFill>
                <a:srgbClr val="E46C0A"/>
              </a:solidFill>
              <a:prstDash val="dashDot"/>
              <a:round/>
              <a:headEnd type="none" w="sm" len="sm"/>
              <a:tailEnd type="none" w="sm" len="sm"/>
            </a:ln>
            <a:effectLst>
              <a:outerShdw blurRad="40000" dist="20000" dir="5400000" rotWithShape="0">
                <a:srgbClr val="000000">
                  <a:alpha val="37647"/>
                </a:srgbClr>
              </a:outerShdw>
            </a:effectLst>
          </p:spPr>
        </p:cxnSp>
        <p:cxnSp>
          <p:nvCxnSpPr>
            <p:cNvPr id="834" name="Google Shape;834;p22"/>
            <p:cNvCxnSpPr/>
            <p:nvPr/>
          </p:nvCxnSpPr>
          <p:spPr>
            <a:xfrm>
              <a:off x="1223828" y="3641786"/>
              <a:ext cx="1291594" cy="0"/>
            </a:xfrm>
            <a:prstGeom prst="straightConnector1">
              <a:avLst/>
            </a:prstGeom>
            <a:noFill/>
            <a:ln w="25400" cap="flat" cmpd="sng">
              <a:solidFill>
                <a:srgbClr val="E46C0A"/>
              </a:solidFill>
              <a:prstDash val="dashDot"/>
              <a:round/>
              <a:headEnd type="none" w="sm" len="sm"/>
              <a:tailEnd type="none" w="sm" len="sm"/>
            </a:ln>
            <a:effectLst>
              <a:outerShdw blurRad="40000" dist="20000" dir="5400000" rotWithShape="0">
                <a:srgbClr val="000000">
                  <a:alpha val="37647"/>
                </a:srgbClr>
              </a:outerShdw>
            </a:effectLst>
          </p:spPr>
        </p:cxnSp>
      </p:grpSp>
      <p:cxnSp>
        <p:nvCxnSpPr>
          <p:cNvPr id="835" name="Google Shape;835;p22"/>
          <p:cNvCxnSpPr>
            <a:stCxn id="836" idx="6"/>
            <a:endCxn id="770" idx="1"/>
          </p:cNvCxnSpPr>
          <p:nvPr/>
        </p:nvCxnSpPr>
        <p:spPr>
          <a:xfrm>
            <a:off x="4807291" y="2369772"/>
            <a:ext cx="470400"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37" name="Google Shape;837;p22"/>
          <p:cNvCxnSpPr>
            <a:stCxn id="716" idx="2"/>
            <a:endCxn id="770" idx="1"/>
          </p:cNvCxnSpPr>
          <p:nvPr/>
        </p:nvCxnSpPr>
        <p:spPr>
          <a:xfrm>
            <a:off x="2046653" y="1432847"/>
            <a:ext cx="3231300" cy="936900"/>
          </a:xfrm>
          <a:prstGeom prst="bentConnector3">
            <a:avLst>
              <a:gd name="adj1" fmla="val 13245"/>
            </a:avLst>
          </a:prstGeom>
          <a:noFill/>
          <a:ln w="25400" cap="flat" cmpd="sng">
            <a:solidFill>
              <a:srgbClr val="008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38" name="Google Shape;838;p22"/>
          <p:cNvCxnSpPr>
            <a:stCxn id="719" idx="3"/>
            <a:endCxn id="770" idx="1"/>
          </p:cNvCxnSpPr>
          <p:nvPr/>
        </p:nvCxnSpPr>
        <p:spPr>
          <a:xfrm rot="10800000" flipH="1">
            <a:off x="1887929" y="2369833"/>
            <a:ext cx="3390000" cy="622500"/>
          </a:xfrm>
          <a:prstGeom prst="bentConnector3">
            <a:avLst>
              <a:gd name="adj1" fmla="val 17399"/>
            </a:avLst>
          </a:prstGeom>
          <a:noFill/>
          <a:ln w="25400" cap="flat" cmpd="sng">
            <a:solidFill>
              <a:srgbClr val="008000"/>
            </a:solidFill>
            <a:prstDash val="solid"/>
            <a:round/>
            <a:headEnd type="none" w="sm" len="sm"/>
            <a:tailEnd type="stealth" w="med" len="med"/>
          </a:ln>
          <a:effectLst>
            <a:outerShdw blurRad="40000" dist="20000" dir="5400000" rotWithShape="0">
              <a:srgbClr val="000000">
                <a:alpha val="37647"/>
              </a:srgbClr>
            </a:outerShdw>
          </a:effectLst>
        </p:spPr>
      </p:cxnSp>
      <p:grpSp>
        <p:nvGrpSpPr>
          <p:cNvPr id="839" name="Google Shape;839;p22"/>
          <p:cNvGrpSpPr/>
          <p:nvPr/>
        </p:nvGrpSpPr>
        <p:grpSpPr>
          <a:xfrm>
            <a:off x="2659837" y="1605463"/>
            <a:ext cx="2147454" cy="1528617"/>
            <a:chOff x="3355879" y="3709939"/>
            <a:chExt cx="2147454" cy="1528617"/>
          </a:xfrm>
        </p:grpSpPr>
        <p:sp>
          <p:nvSpPr>
            <p:cNvPr id="836" name="Google Shape;836;p22"/>
            <p:cNvSpPr/>
            <p:nvPr/>
          </p:nvSpPr>
          <p:spPr>
            <a:xfrm>
              <a:off x="3355879" y="3709939"/>
              <a:ext cx="2147454" cy="1528617"/>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840" name="Google Shape;840;p22"/>
            <p:cNvGrpSpPr/>
            <p:nvPr/>
          </p:nvGrpSpPr>
          <p:grpSpPr>
            <a:xfrm>
              <a:off x="3657512" y="4110597"/>
              <a:ext cx="1492180" cy="551513"/>
              <a:chOff x="837758" y="2174923"/>
              <a:chExt cx="1492180" cy="551513"/>
            </a:xfrm>
          </p:grpSpPr>
          <p:cxnSp>
            <p:nvCxnSpPr>
              <p:cNvPr id="841" name="Google Shape;841;p22"/>
              <p:cNvCxnSpPr/>
              <p:nvPr/>
            </p:nvCxnSpPr>
            <p:spPr>
              <a:xfrm>
                <a:off x="837758" y="2174923"/>
                <a:ext cx="1492180" cy="0"/>
              </a:xfrm>
              <a:prstGeom prst="straightConnector1">
                <a:avLst/>
              </a:prstGeom>
              <a:noFill/>
              <a:ln w="38100" cap="flat" cmpd="dbl">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842" name="Google Shape;842;p22"/>
              <p:cNvCxnSpPr/>
              <p:nvPr/>
            </p:nvCxnSpPr>
            <p:spPr>
              <a:xfrm>
                <a:off x="937393" y="2269236"/>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3" name="Google Shape;843;p22"/>
              <p:cNvCxnSpPr/>
              <p:nvPr/>
            </p:nvCxnSpPr>
            <p:spPr>
              <a:xfrm>
                <a:off x="1015438" y="2421636"/>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4" name="Google Shape;844;p22"/>
              <p:cNvCxnSpPr/>
              <p:nvPr/>
            </p:nvCxnSpPr>
            <p:spPr>
              <a:xfrm>
                <a:off x="1079293" y="2574036"/>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5" name="Google Shape;845;p22"/>
              <p:cNvCxnSpPr/>
              <p:nvPr/>
            </p:nvCxnSpPr>
            <p:spPr>
              <a:xfrm>
                <a:off x="1143148" y="2726436"/>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6" name="Google Shape;846;p22"/>
              <p:cNvCxnSpPr/>
              <p:nvPr/>
            </p:nvCxnSpPr>
            <p:spPr>
              <a:xfrm>
                <a:off x="965773" y="2343015"/>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7" name="Google Shape;847;p22"/>
              <p:cNvCxnSpPr/>
              <p:nvPr/>
            </p:nvCxnSpPr>
            <p:spPr>
              <a:xfrm>
                <a:off x="1015438" y="2495415"/>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8" name="Google Shape;848;p22"/>
              <p:cNvCxnSpPr/>
              <p:nvPr/>
            </p:nvCxnSpPr>
            <p:spPr>
              <a:xfrm>
                <a:off x="1079293" y="2647815"/>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9" name="Google Shape;849;p22"/>
              <p:cNvCxnSpPr/>
              <p:nvPr/>
            </p:nvCxnSpPr>
            <p:spPr>
              <a:xfrm>
                <a:off x="1609048" y="2271093"/>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50" name="Google Shape;850;p22"/>
              <p:cNvCxnSpPr/>
              <p:nvPr/>
            </p:nvCxnSpPr>
            <p:spPr>
              <a:xfrm>
                <a:off x="1687093" y="2423493"/>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51" name="Google Shape;851;p22"/>
              <p:cNvCxnSpPr/>
              <p:nvPr/>
            </p:nvCxnSpPr>
            <p:spPr>
              <a:xfrm>
                <a:off x="1750948" y="2498923"/>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52" name="Google Shape;852;p22"/>
              <p:cNvCxnSpPr/>
              <p:nvPr/>
            </p:nvCxnSpPr>
            <p:spPr>
              <a:xfrm>
                <a:off x="1814803" y="2651323"/>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53" name="Google Shape;853;p22"/>
              <p:cNvCxnSpPr/>
              <p:nvPr/>
            </p:nvCxnSpPr>
            <p:spPr>
              <a:xfrm>
                <a:off x="1637428" y="2344872"/>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54" name="Google Shape;854;p22"/>
              <p:cNvCxnSpPr/>
              <p:nvPr/>
            </p:nvCxnSpPr>
            <p:spPr>
              <a:xfrm>
                <a:off x="1750948" y="2572702"/>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55" name="Google Shape;855;p22"/>
              <p:cNvCxnSpPr/>
              <p:nvPr/>
            </p:nvCxnSpPr>
            <p:spPr>
              <a:xfrm>
                <a:off x="1814803" y="2725102"/>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grpSp>
        <p:sp>
          <p:nvSpPr>
            <p:cNvPr id="856" name="Google Shape;856;p22"/>
            <p:cNvSpPr txBox="1"/>
            <p:nvPr/>
          </p:nvSpPr>
          <p:spPr>
            <a:xfrm>
              <a:off x="3950931" y="4759286"/>
              <a:ext cx="99880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BWA MEM</a:t>
              </a:r>
              <a:endParaRPr sz="1400" b="1" dirty="0">
                <a:solidFill>
                  <a:schemeClr val="dk1"/>
                </a:solidFill>
                <a:latin typeface="Calibri"/>
                <a:ea typeface="Calibri"/>
                <a:cs typeface="Calibri"/>
                <a:sym typeface="Calibri"/>
              </a:endParaRPr>
            </a:p>
          </p:txBody>
        </p:sp>
      </p:grpSp>
      <p:sp>
        <p:nvSpPr>
          <p:cNvPr id="857" name="Google Shape;857;p22"/>
          <p:cNvSpPr txBox="1"/>
          <p:nvPr/>
        </p:nvSpPr>
        <p:spPr>
          <a:xfrm>
            <a:off x="273908" y="1744481"/>
            <a:ext cx="156966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a:solidFill>
                  <a:schemeClr val="dk1"/>
                </a:solidFill>
                <a:latin typeface="Calibri"/>
                <a:ea typeface="Calibri"/>
                <a:cs typeface="Calibri"/>
                <a:sym typeface="Calibri"/>
              </a:rPr>
              <a:t>Reference genome</a:t>
            </a:r>
            <a:endParaRPr sz="1400" i="1">
              <a:solidFill>
                <a:schemeClr val="dk1"/>
              </a:solidFill>
              <a:latin typeface="Calibri"/>
              <a:ea typeface="Calibri"/>
              <a:cs typeface="Calibri"/>
              <a:sym typeface="Calibri"/>
            </a:endParaRPr>
          </a:p>
        </p:txBody>
      </p:sp>
      <p:sp>
        <p:nvSpPr>
          <p:cNvPr id="858" name="Google Shape;858;p22"/>
          <p:cNvSpPr txBox="1"/>
          <p:nvPr/>
        </p:nvSpPr>
        <p:spPr>
          <a:xfrm>
            <a:off x="5379747" y="2889894"/>
            <a:ext cx="123241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a:solidFill>
                  <a:schemeClr val="dk1"/>
                </a:solidFill>
                <a:latin typeface="Calibri"/>
                <a:ea typeface="Calibri"/>
                <a:cs typeface="Calibri"/>
                <a:sym typeface="Calibri"/>
              </a:rPr>
              <a:t>Mapped BAM</a:t>
            </a:r>
            <a:endParaRPr sz="1400" i="1">
              <a:solidFill>
                <a:schemeClr val="dk1"/>
              </a:solidFill>
              <a:latin typeface="Calibri"/>
              <a:ea typeface="Calibri"/>
              <a:cs typeface="Calibri"/>
              <a:sym typeface="Calibri"/>
            </a:endParaRPr>
          </a:p>
        </p:txBody>
      </p:sp>
      <p:sp>
        <p:nvSpPr>
          <p:cNvPr id="859" name="Google Shape;859;p22"/>
          <p:cNvSpPr/>
          <p:nvPr/>
        </p:nvSpPr>
        <p:spPr>
          <a:xfrm>
            <a:off x="5271588" y="1512464"/>
            <a:ext cx="1430729" cy="340137"/>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a:solidFill>
                  <a:schemeClr val="lt1"/>
                </a:solidFill>
                <a:latin typeface="Calibri"/>
                <a:ea typeface="Calibri"/>
                <a:cs typeface="Calibri"/>
                <a:sym typeface="Calibri"/>
              </a:rPr>
              <a:t>Alignment metadata</a:t>
            </a:r>
            <a:endParaRPr sz="1100" b="1">
              <a:solidFill>
                <a:schemeClr val="lt1"/>
              </a:solidFill>
              <a:latin typeface="Calibri"/>
              <a:ea typeface="Calibri"/>
              <a:cs typeface="Calibri"/>
              <a:sym typeface="Calibri"/>
            </a:endParaRPr>
          </a:p>
        </p:txBody>
      </p:sp>
      <p:sp>
        <p:nvSpPr>
          <p:cNvPr id="860" name="Google Shape;860;p22"/>
          <p:cNvSpPr txBox="1"/>
          <p:nvPr/>
        </p:nvSpPr>
        <p:spPr>
          <a:xfrm>
            <a:off x="2961470" y="4007601"/>
            <a:ext cx="528574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Adding Readgroup metadata requires additional step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or injection of metadata into BWA command</a:t>
            </a:r>
            <a:endParaRPr sz="1800">
              <a:solidFill>
                <a:schemeClr val="dk1"/>
              </a:solidFill>
              <a:latin typeface="Calibri"/>
              <a:ea typeface="Calibri"/>
              <a:cs typeface="Calibri"/>
              <a:sym typeface="Calibri"/>
            </a:endParaRPr>
          </a:p>
        </p:txBody>
      </p:sp>
      <p:sp>
        <p:nvSpPr>
          <p:cNvPr id="149" name="Rectangle 148">
            <a:extLst>
              <a:ext uri="{FF2B5EF4-FFF2-40B4-BE49-F238E27FC236}">
                <a16:creationId xmlns:a16="http://schemas.microsoft.com/office/drawing/2014/main" id="{40832831-3B1E-1A44-9E37-F48726F1B0CB}"/>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69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3"/>
          <p:cNvSpPr txBox="1">
            <a:spLocks noGrp="1"/>
          </p:cNvSpPr>
          <p:nvPr>
            <p:ph type="title"/>
          </p:nvPr>
        </p:nvSpPr>
        <p:spPr>
          <a:xfrm>
            <a:off x="1834689" y="205979"/>
            <a:ext cx="7300433" cy="557208"/>
          </a:xfrm>
          <a:prstGeom prst="rect">
            <a:avLst/>
          </a:prstGeom>
          <a:noFill/>
          <a:ln>
            <a:noFill/>
          </a:ln>
        </p:spPr>
        <p:txBody>
          <a:bodyPr spcFirstLastPara="1" wrap="square" lIns="91425" tIns="45700" rIns="91425" bIns="45700" anchor="ctr" anchorCtr="0">
            <a:noAutofit/>
          </a:bodyPr>
          <a:lstStyle/>
          <a:p>
            <a:pPr lvl="0">
              <a:spcBef>
                <a:spcPts val="0"/>
              </a:spcBef>
              <a:buClr>
                <a:srgbClr val="FFFFFF"/>
              </a:buClr>
              <a:buSzPts val="2400"/>
            </a:pPr>
            <a:r>
              <a:rPr lang="en-US" sz="2400" dirty="0">
                <a:ea typeface="Calibri"/>
                <a:cs typeface="Calibri"/>
                <a:sym typeface="Calibri"/>
              </a:rPr>
              <a:t>Implementation note: Unmapped </a:t>
            </a:r>
            <a:r>
              <a:rPr lang="en-US" sz="2400" b="0" i="0" u="none" strike="noStrike" cap="none" dirty="0">
                <a:solidFill>
                  <a:srgbClr val="FFFFFF"/>
                </a:solidFill>
                <a:latin typeface="Calibri"/>
                <a:ea typeface="Calibri"/>
                <a:cs typeface="Calibri"/>
                <a:sym typeface="Calibri"/>
              </a:rPr>
              <a:t>BAM -&gt; BAM workflow</a:t>
            </a:r>
            <a:endParaRPr sz="2400" b="0" i="0" u="none" strike="noStrike" cap="none" dirty="0">
              <a:solidFill>
                <a:srgbClr val="FFFFFF"/>
              </a:solidFill>
              <a:latin typeface="Calibri"/>
              <a:ea typeface="Calibri"/>
              <a:cs typeface="Calibri"/>
              <a:sym typeface="Calibri"/>
            </a:endParaRPr>
          </a:p>
        </p:txBody>
      </p:sp>
      <p:grpSp>
        <p:nvGrpSpPr>
          <p:cNvPr id="867" name="Google Shape;867;p23"/>
          <p:cNvGrpSpPr/>
          <p:nvPr/>
        </p:nvGrpSpPr>
        <p:grpSpPr>
          <a:xfrm>
            <a:off x="260787" y="1121015"/>
            <a:ext cx="1785865" cy="623664"/>
            <a:chOff x="821772" y="4248484"/>
            <a:chExt cx="1873565" cy="623664"/>
          </a:xfrm>
        </p:grpSpPr>
        <p:sp>
          <p:nvSpPr>
            <p:cNvPr id="868" name="Google Shape;868;p23"/>
            <p:cNvSpPr/>
            <p:nvPr/>
          </p:nvSpPr>
          <p:spPr>
            <a:xfrm rot="-5400000">
              <a:off x="1446723" y="3623534"/>
              <a:ext cx="623664" cy="1873565"/>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69" name="Google Shape;869;p23"/>
            <p:cNvCxnSpPr/>
            <p:nvPr/>
          </p:nvCxnSpPr>
          <p:spPr>
            <a:xfrm>
              <a:off x="909470" y="4551354"/>
              <a:ext cx="1698167" cy="0"/>
            </a:xfrm>
            <a:prstGeom prst="straightConnector1">
              <a:avLst/>
            </a:prstGeom>
            <a:noFill/>
            <a:ln w="38100" cap="flat" cmpd="dbl">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870" name="Google Shape;870;p23"/>
          <p:cNvSpPr txBox="1"/>
          <p:nvPr/>
        </p:nvSpPr>
        <p:spPr>
          <a:xfrm>
            <a:off x="273908" y="1744481"/>
            <a:ext cx="156966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a:solidFill>
                  <a:schemeClr val="dk1"/>
                </a:solidFill>
                <a:latin typeface="Calibri"/>
                <a:ea typeface="Calibri"/>
                <a:cs typeface="Calibri"/>
                <a:sym typeface="Calibri"/>
              </a:rPr>
              <a:t>Reference genome</a:t>
            </a:r>
            <a:endParaRPr sz="1400" i="1">
              <a:solidFill>
                <a:schemeClr val="dk1"/>
              </a:solidFill>
              <a:latin typeface="Calibri"/>
              <a:ea typeface="Calibri"/>
              <a:cs typeface="Calibri"/>
              <a:sym typeface="Calibri"/>
            </a:endParaRPr>
          </a:p>
        </p:txBody>
      </p:sp>
      <p:grpSp>
        <p:nvGrpSpPr>
          <p:cNvPr id="871" name="Google Shape;871;p23"/>
          <p:cNvGrpSpPr/>
          <p:nvPr/>
        </p:nvGrpSpPr>
        <p:grpSpPr>
          <a:xfrm>
            <a:off x="5277810" y="1851386"/>
            <a:ext cx="1416260" cy="1036771"/>
            <a:chOff x="610929" y="2402603"/>
            <a:chExt cx="1955293" cy="1363274"/>
          </a:xfrm>
        </p:grpSpPr>
        <p:sp>
          <p:nvSpPr>
            <p:cNvPr id="872" name="Google Shape;872;p23"/>
            <p:cNvSpPr/>
            <p:nvPr/>
          </p:nvSpPr>
          <p:spPr>
            <a:xfrm>
              <a:off x="610929" y="2402603"/>
              <a:ext cx="1955293" cy="1363274"/>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73" name="Google Shape;873;p23"/>
            <p:cNvCxnSpPr/>
            <p:nvPr/>
          </p:nvCxnSpPr>
          <p:spPr>
            <a:xfrm>
              <a:off x="698217" y="25002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74" name="Google Shape;874;p23"/>
            <p:cNvCxnSpPr/>
            <p:nvPr/>
          </p:nvCxnSpPr>
          <p:spPr>
            <a:xfrm>
              <a:off x="698217" y="26526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75" name="Google Shape;875;p23"/>
            <p:cNvCxnSpPr/>
            <p:nvPr/>
          </p:nvCxnSpPr>
          <p:spPr>
            <a:xfrm>
              <a:off x="698217" y="28050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76" name="Google Shape;876;p23"/>
            <p:cNvCxnSpPr/>
            <p:nvPr/>
          </p:nvCxnSpPr>
          <p:spPr>
            <a:xfrm>
              <a:off x="698217" y="29574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77" name="Google Shape;877;p23"/>
            <p:cNvCxnSpPr/>
            <p:nvPr/>
          </p:nvCxnSpPr>
          <p:spPr>
            <a:xfrm>
              <a:off x="698217" y="257404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78" name="Google Shape;878;p23"/>
            <p:cNvCxnSpPr/>
            <p:nvPr/>
          </p:nvCxnSpPr>
          <p:spPr>
            <a:xfrm>
              <a:off x="698217" y="27264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79" name="Google Shape;879;p23"/>
            <p:cNvCxnSpPr/>
            <p:nvPr/>
          </p:nvCxnSpPr>
          <p:spPr>
            <a:xfrm>
              <a:off x="698217" y="28788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80" name="Google Shape;880;p23"/>
            <p:cNvCxnSpPr/>
            <p:nvPr/>
          </p:nvCxnSpPr>
          <p:spPr>
            <a:xfrm>
              <a:off x="698217" y="30312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81" name="Google Shape;881;p23"/>
            <p:cNvCxnSpPr/>
            <p:nvPr/>
          </p:nvCxnSpPr>
          <p:spPr>
            <a:xfrm>
              <a:off x="779667" y="249657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82" name="Google Shape;882;p23"/>
            <p:cNvCxnSpPr/>
            <p:nvPr/>
          </p:nvCxnSpPr>
          <p:spPr>
            <a:xfrm>
              <a:off x="779667" y="264897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83" name="Google Shape;883;p23"/>
            <p:cNvCxnSpPr/>
            <p:nvPr/>
          </p:nvCxnSpPr>
          <p:spPr>
            <a:xfrm>
              <a:off x="779667" y="280137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84" name="Google Shape;884;p23"/>
            <p:cNvCxnSpPr/>
            <p:nvPr/>
          </p:nvCxnSpPr>
          <p:spPr>
            <a:xfrm>
              <a:off x="779667" y="295377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85" name="Google Shape;885;p23"/>
            <p:cNvCxnSpPr/>
            <p:nvPr/>
          </p:nvCxnSpPr>
          <p:spPr>
            <a:xfrm>
              <a:off x="779667" y="257035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886" name="Google Shape;886;p23"/>
            <p:cNvCxnSpPr/>
            <p:nvPr/>
          </p:nvCxnSpPr>
          <p:spPr>
            <a:xfrm>
              <a:off x="779667" y="27227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87" name="Google Shape;887;p23"/>
            <p:cNvCxnSpPr/>
            <p:nvPr/>
          </p:nvCxnSpPr>
          <p:spPr>
            <a:xfrm>
              <a:off x="779667" y="28751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88" name="Google Shape;888;p23"/>
            <p:cNvCxnSpPr/>
            <p:nvPr/>
          </p:nvCxnSpPr>
          <p:spPr>
            <a:xfrm>
              <a:off x="779667" y="30275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89" name="Google Shape;889;p23"/>
            <p:cNvCxnSpPr/>
            <p:nvPr/>
          </p:nvCxnSpPr>
          <p:spPr>
            <a:xfrm>
              <a:off x="1128581" y="25002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90" name="Google Shape;890;p23"/>
            <p:cNvCxnSpPr/>
            <p:nvPr/>
          </p:nvCxnSpPr>
          <p:spPr>
            <a:xfrm>
              <a:off x="1128581" y="26526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91" name="Google Shape;891;p23"/>
            <p:cNvCxnSpPr/>
            <p:nvPr/>
          </p:nvCxnSpPr>
          <p:spPr>
            <a:xfrm>
              <a:off x="1128581" y="28050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92" name="Google Shape;892;p23"/>
            <p:cNvCxnSpPr/>
            <p:nvPr/>
          </p:nvCxnSpPr>
          <p:spPr>
            <a:xfrm>
              <a:off x="1128581" y="29574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93" name="Google Shape;893;p23"/>
            <p:cNvCxnSpPr/>
            <p:nvPr/>
          </p:nvCxnSpPr>
          <p:spPr>
            <a:xfrm>
              <a:off x="1128581" y="257404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894" name="Google Shape;894;p23"/>
            <p:cNvCxnSpPr/>
            <p:nvPr/>
          </p:nvCxnSpPr>
          <p:spPr>
            <a:xfrm>
              <a:off x="1128581" y="27264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95" name="Google Shape;895;p23"/>
            <p:cNvCxnSpPr/>
            <p:nvPr/>
          </p:nvCxnSpPr>
          <p:spPr>
            <a:xfrm>
              <a:off x="1128581" y="28788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96" name="Google Shape;896;p23"/>
            <p:cNvCxnSpPr/>
            <p:nvPr/>
          </p:nvCxnSpPr>
          <p:spPr>
            <a:xfrm>
              <a:off x="1128581" y="30312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897" name="Google Shape;897;p23"/>
            <p:cNvCxnSpPr/>
            <p:nvPr/>
          </p:nvCxnSpPr>
          <p:spPr>
            <a:xfrm>
              <a:off x="1223828" y="250292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898" name="Google Shape;898;p23"/>
            <p:cNvCxnSpPr/>
            <p:nvPr/>
          </p:nvCxnSpPr>
          <p:spPr>
            <a:xfrm>
              <a:off x="1223828" y="2655327"/>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899" name="Google Shape;899;p23"/>
            <p:cNvCxnSpPr/>
            <p:nvPr/>
          </p:nvCxnSpPr>
          <p:spPr>
            <a:xfrm>
              <a:off x="1223828" y="280772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900" name="Google Shape;900;p23"/>
            <p:cNvCxnSpPr/>
            <p:nvPr/>
          </p:nvCxnSpPr>
          <p:spPr>
            <a:xfrm>
              <a:off x="1223828" y="2960127"/>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901" name="Google Shape;901;p23"/>
            <p:cNvCxnSpPr/>
            <p:nvPr/>
          </p:nvCxnSpPr>
          <p:spPr>
            <a:xfrm>
              <a:off x="1223828" y="2576706"/>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902" name="Google Shape;902;p23"/>
            <p:cNvCxnSpPr/>
            <p:nvPr/>
          </p:nvCxnSpPr>
          <p:spPr>
            <a:xfrm>
              <a:off x="1223828" y="2729106"/>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903" name="Google Shape;903;p23"/>
            <p:cNvCxnSpPr/>
            <p:nvPr/>
          </p:nvCxnSpPr>
          <p:spPr>
            <a:xfrm>
              <a:off x="1223828" y="2881506"/>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904" name="Google Shape;904;p23"/>
            <p:cNvCxnSpPr/>
            <p:nvPr/>
          </p:nvCxnSpPr>
          <p:spPr>
            <a:xfrm>
              <a:off x="1223828" y="3033906"/>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905" name="Google Shape;905;p23"/>
            <p:cNvCxnSpPr/>
            <p:nvPr/>
          </p:nvCxnSpPr>
          <p:spPr>
            <a:xfrm>
              <a:off x="698217" y="31081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06" name="Google Shape;906;p23"/>
            <p:cNvCxnSpPr/>
            <p:nvPr/>
          </p:nvCxnSpPr>
          <p:spPr>
            <a:xfrm>
              <a:off x="698217" y="326054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07" name="Google Shape;907;p23"/>
            <p:cNvCxnSpPr/>
            <p:nvPr/>
          </p:nvCxnSpPr>
          <p:spPr>
            <a:xfrm>
              <a:off x="698217" y="34129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08" name="Google Shape;908;p23"/>
            <p:cNvCxnSpPr/>
            <p:nvPr/>
          </p:nvCxnSpPr>
          <p:spPr>
            <a:xfrm>
              <a:off x="698217" y="35653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09" name="Google Shape;909;p23"/>
            <p:cNvCxnSpPr/>
            <p:nvPr/>
          </p:nvCxnSpPr>
          <p:spPr>
            <a:xfrm>
              <a:off x="698217" y="31819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10" name="Google Shape;910;p23"/>
            <p:cNvCxnSpPr/>
            <p:nvPr/>
          </p:nvCxnSpPr>
          <p:spPr>
            <a:xfrm>
              <a:off x="698217" y="33343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11" name="Google Shape;911;p23"/>
            <p:cNvCxnSpPr/>
            <p:nvPr/>
          </p:nvCxnSpPr>
          <p:spPr>
            <a:xfrm>
              <a:off x="698217" y="34867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12" name="Google Shape;912;p23"/>
            <p:cNvCxnSpPr/>
            <p:nvPr/>
          </p:nvCxnSpPr>
          <p:spPr>
            <a:xfrm>
              <a:off x="698217" y="36391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13" name="Google Shape;913;p23"/>
            <p:cNvCxnSpPr/>
            <p:nvPr/>
          </p:nvCxnSpPr>
          <p:spPr>
            <a:xfrm>
              <a:off x="779667" y="31044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14" name="Google Shape;914;p23"/>
            <p:cNvCxnSpPr/>
            <p:nvPr/>
          </p:nvCxnSpPr>
          <p:spPr>
            <a:xfrm>
              <a:off x="779667" y="325685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15" name="Google Shape;915;p23"/>
            <p:cNvCxnSpPr/>
            <p:nvPr/>
          </p:nvCxnSpPr>
          <p:spPr>
            <a:xfrm>
              <a:off x="779667" y="34092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16" name="Google Shape;916;p23"/>
            <p:cNvCxnSpPr/>
            <p:nvPr/>
          </p:nvCxnSpPr>
          <p:spPr>
            <a:xfrm>
              <a:off x="779667" y="35616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17" name="Google Shape;917;p23"/>
            <p:cNvCxnSpPr/>
            <p:nvPr/>
          </p:nvCxnSpPr>
          <p:spPr>
            <a:xfrm>
              <a:off x="779667" y="31782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18" name="Google Shape;918;p23"/>
            <p:cNvCxnSpPr/>
            <p:nvPr/>
          </p:nvCxnSpPr>
          <p:spPr>
            <a:xfrm>
              <a:off x="779667" y="33306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19" name="Google Shape;919;p23"/>
            <p:cNvCxnSpPr/>
            <p:nvPr/>
          </p:nvCxnSpPr>
          <p:spPr>
            <a:xfrm>
              <a:off x="779667" y="34830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20" name="Google Shape;920;p23"/>
            <p:cNvCxnSpPr/>
            <p:nvPr/>
          </p:nvCxnSpPr>
          <p:spPr>
            <a:xfrm>
              <a:off x="779667" y="36354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21" name="Google Shape;921;p23"/>
            <p:cNvCxnSpPr/>
            <p:nvPr/>
          </p:nvCxnSpPr>
          <p:spPr>
            <a:xfrm>
              <a:off x="1128581" y="31081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22" name="Google Shape;922;p23"/>
            <p:cNvCxnSpPr/>
            <p:nvPr/>
          </p:nvCxnSpPr>
          <p:spPr>
            <a:xfrm>
              <a:off x="1128581" y="326054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23" name="Google Shape;923;p23"/>
            <p:cNvCxnSpPr/>
            <p:nvPr/>
          </p:nvCxnSpPr>
          <p:spPr>
            <a:xfrm>
              <a:off x="1128581" y="34129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24" name="Google Shape;924;p23"/>
            <p:cNvCxnSpPr/>
            <p:nvPr/>
          </p:nvCxnSpPr>
          <p:spPr>
            <a:xfrm>
              <a:off x="1128581" y="35653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25" name="Google Shape;925;p23"/>
            <p:cNvCxnSpPr/>
            <p:nvPr/>
          </p:nvCxnSpPr>
          <p:spPr>
            <a:xfrm>
              <a:off x="1128581" y="31819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26" name="Google Shape;926;p23"/>
            <p:cNvCxnSpPr/>
            <p:nvPr/>
          </p:nvCxnSpPr>
          <p:spPr>
            <a:xfrm>
              <a:off x="1128581" y="33343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27" name="Google Shape;927;p23"/>
            <p:cNvCxnSpPr/>
            <p:nvPr/>
          </p:nvCxnSpPr>
          <p:spPr>
            <a:xfrm>
              <a:off x="1128581" y="34867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28" name="Google Shape;928;p23"/>
            <p:cNvCxnSpPr/>
            <p:nvPr/>
          </p:nvCxnSpPr>
          <p:spPr>
            <a:xfrm>
              <a:off x="1128581" y="36391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929" name="Google Shape;929;p23"/>
            <p:cNvCxnSpPr/>
            <p:nvPr/>
          </p:nvCxnSpPr>
          <p:spPr>
            <a:xfrm>
              <a:off x="1223828" y="311080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930" name="Google Shape;930;p23"/>
            <p:cNvCxnSpPr/>
            <p:nvPr/>
          </p:nvCxnSpPr>
          <p:spPr>
            <a:xfrm>
              <a:off x="1223828" y="3263207"/>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931" name="Google Shape;931;p23"/>
            <p:cNvCxnSpPr/>
            <p:nvPr/>
          </p:nvCxnSpPr>
          <p:spPr>
            <a:xfrm>
              <a:off x="1223828" y="341560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932" name="Google Shape;932;p23"/>
            <p:cNvCxnSpPr/>
            <p:nvPr/>
          </p:nvCxnSpPr>
          <p:spPr>
            <a:xfrm>
              <a:off x="1223828" y="3568007"/>
              <a:ext cx="1291594"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47"/>
                </a:srgbClr>
              </a:outerShdw>
            </a:effectLst>
          </p:spPr>
        </p:cxnSp>
        <p:cxnSp>
          <p:nvCxnSpPr>
            <p:cNvPr id="933" name="Google Shape;933;p23"/>
            <p:cNvCxnSpPr/>
            <p:nvPr/>
          </p:nvCxnSpPr>
          <p:spPr>
            <a:xfrm>
              <a:off x="1223828" y="3184586"/>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934" name="Google Shape;934;p23"/>
            <p:cNvCxnSpPr/>
            <p:nvPr/>
          </p:nvCxnSpPr>
          <p:spPr>
            <a:xfrm>
              <a:off x="1223828" y="3336986"/>
              <a:ext cx="1291594" cy="0"/>
            </a:xfrm>
            <a:prstGeom prst="straightConnector1">
              <a:avLst/>
            </a:prstGeom>
            <a:noFill/>
            <a:ln w="25400" cap="flat" cmpd="sng">
              <a:solidFill>
                <a:srgbClr val="E36C09"/>
              </a:solidFill>
              <a:prstDash val="dashDot"/>
              <a:round/>
              <a:headEnd type="none" w="sm" len="sm"/>
              <a:tailEnd type="none" w="sm" len="sm"/>
            </a:ln>
            <a:effectLst>
              <a:outerShdw blurRad="40000" dist="20000" dir="5400000" rotWithShape="0">
                <a:srgbClr val="000000">
                  <a:alpha val="37647"/>
                </a:srgbClr>
              </a:outerShdw>
            </a:effectLst>
          </p:spPr>
        </p:cxnSp>
        <p:cxnSp>
          <p:nvCxnSpPr>
            <p:cNvPr id="935" name="Google Shape;935;p23"/>
            <p:cNvCxnSpPr/>
            <p:nvPr/>
          </p:nvCxnSpPr>
          <p:spPr>
            <a:xfrm>
              <a:off x="1223828" y="3489386"/>
              <a:ext cx="1291594" cy="0"/>
            </a:xfrm>
            <a:prstGeom prst="straightConnector1">
              <a:avLst/>
            </a:prstGeom>
            <a:noFill/>
            <a:ln w="25400" cap="flat" cmpd="sng">
              <a:solidFill>
                <a:srgbClr val="E46C0A"/>
              </a:solidFill>
              <a:prstDash val="dashDot"/>
              <a:round/>
              <a:headEnd type="none" w="sm" len="sm"/>
              <a:tailEnd type="none" w="sm" len="sm"/>
            </a:ln>
            <a:effectLst>
              <a:outerShdw blurRad="40000" dist="20000" dir="5400000" rotWithShape="0">
                <a:srgbClr val="000000">
                  <a:alpha val="37647"/>
                </a:srgbClr>
              </a:outerShdw>
            </a:effectLst>
          </p:spPr>
        </p:cxnSp>
        <p:cxnSp>
          <p:nvCxnSpPr>
            <p:cNvPr id="936" name="Google Shape;936;p23"/>
            <p:cNvCxnSpPr/>
            <p:nvPr/>
          </p:nvCxnSpPr>
          <p:spPr>
            <a:xfrm>
              <a:off x="1223828" y="3641786"/>
              <a:ext cx="1291594" cy="0"/>
            </a:xfrm>
            <a:prstGeom prst="straightConnector1">
              <a:avLst/>
            </a:prstGeom>
            <a:noFill/>
            <a:ln w="25400" cap="flat" cmpd="sng">
              <a:solidFill>
                <a:srgbClr val="E46C0A"/>
              </a:solidFill>
              <a:prstDash val="dashDot"/>
              <a:round/>
              <a:headEnd type="none" w="sm" len="sm"/>
              <a:tailEnd type="none" w="sm" len="sm"/>
            </a:ln>
            <a:effectLst>
              <a:outerShdw blurRad="40000" dist="20000" dir="5400000" rotWithShape="0">
                <a:srgbClr val="000000">
                  <a:alpha val="37647"/>
                </a:srgbClr>
              </a:outerShdw>
            </a:effectLst>
          </p:spPr>
        </p:cxnSp>
      </p:grpSp>
      <p:cxnSp>
        <p:nvCxnSpPr>
          <p:cNvPr id="937" name="Google Shape;937;p23"/>
          <p:cNvCxnSpPr>
            <a:stCxn id="938" idx="6"/>
            <a:endCxn id="872" idx="1"/>
          </p:cNvCxnSpPr>
          <p:nvPr/>
        </p:nvCxnSpPr>
        <p:spPr>
          <a:xfrm>
            <a:off x="4807291" y="2369772"/>
            <a:ext cx="470400"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
        <p:nvSpPr>
          <p:cNvPr id="939" name="Google Shape;939;p23"/>
          <p:cNvSpPr txBox="1"/>
          <p:nvPr/>
        </p:nvSpPr>
        <p:spPr>
          <a:xfrm>
            <a:off x="5379747" y="2889894"/>
            <a:ext cx="123241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a:solidFill>
                  <a:schemeClr val="dk1"/>
                </a:solidFill>
                <a:latin typeface="Calibri"/>
                <a:ea typeface="Calibri"/>
                <a:cs typeface="Calibri"/>
                <a:sym typeface="Calibri"/>
              </a:rPr>
              <a:t>Mapped BAM</a:t>
            </a:r>
            <a:endParaRPr sz="1400" i="1">
              <a:solidFill>
                <a:schemeClr val="dk1"/>
              </a:solidFill>
              <a:latin typeface="Calibri"/>
              <a:ea typeface="Calibri"/>
              <a:cs typeface="Calibri"/>
              <a:sym typeface="Calibri"/>
            </a:endParaRPr>
          </a:p>
        </p:txBody>
      </p:sp>
      <p:cxnSp>
        <p:nvCxnSpPr>
          <p:cNvPr id="940" name="Google Shape;940;p23"/>
          <p:cNvCxnSpPr>
            <a:stCxn id="868" idx="2"/>
            <a:endCxn id="872" idx="1"/>
          </p:cNvCxnSpPr>
          <p:nvPr/>
        </p:nvCxnSpPr>
        <p:spPr>
          <a:xfrm>
            <a:off x="2046653" y="1432847"/>
            <a:ext cx="3231300" cy="936900"/>
          </a:xfrm>
          <a:prstGeom prst="bentConnector3">
            <a:avLst>
              <a:gd name="adj1" fmla="val 13245"/>
            </a:avLst>
          </a:prstGeom>
          <a:noFill/>
          <a:ln w="25400" cap="flat" cmpd="sng">
            <a:solidFill>
              <a:srgbClr val="008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41" name="Google Shape;941;p23"/>
          <p:cNvCxnSpPr>
            <a:endCxn id="872" idx="1"/>
          </p:cNvCxnSpPr>
          <p:nvPr/>
        </p:nvCxnSpPr>
        <p:spPr>
          <a:xfrm rot="10800000" flipH="1">
            <a:off x="1887810" y="2369772"/>
            <a:ext cx="3390000" cy="622500"/>
          </a:xfrm>
          <a:prstGeom prst="bentConnector3">
            <a:avLst>
              <a:gd name="adj1" fmla="val 17403"/>
            </a:avLst>
          </a:prstGeom>
          <a:noFill/>
          <a:ln w="25400" cap="flat" cmpd="sng">
            <a:solidFill>
              <a:srgbClr val="008000"/>
            </a:solidFill>
            <a:prstDash val="solid"/>
            <a:round/>
            <a:headEnd type="none" w="sm" len="sm"/>
            <a:tailEnd type="stealth" w="med" len="med"/>
          </a:ln>
          <a:effectLst>
            <a:outerShdw blurRad="40000" dist="20000" dir="5400000" rotWithShape="0">
              <a:srgbClr val="000000">
                <a:alpha val="37647"/>
              </a:srgbClr>
            </a:outerShdw>
          </a:effectLst>
        </p:spPr>
      </p:cxnSp>
      <p:grpSp>
        <p:nvGrpSpPr>
          <p:cNvPr id="942" name="Google Shape;942;p23"/>
          <p:cNvGrpSpPr/>
          <p:nvPr/>
        </p:nvGrpSpPr>
        <p:grpSpPr>
          <a:xfrm>
            <a:off x="2659837" y="1605463"/>
            <a:ext cx="2147454" cy="1528617"/>
            <a:chOff x="3355879" y="3709939"/>
            <a:chExt cx="2147454" cy="1528617"/>
          </a:xfrm>
        </p:grpSpPr>
        <p:sp>
          <p:nvSpPr>
            <p:cNvPr id="938" name="Google Shape;938;p23"/>
            <p:cNvSpPr/>
            <p:nvPr/>
          </p:nvSpPr>
          <p:spPr>
            <a:xfrm>
              <a:off x="3355879" y="3709939"/>
              <a:ext cx="2147454" cy="1528617"/>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943" name="Google Shape;943;p23"/>
            <p:cNvGrpSpPr/>
            <p:nvPr/>
          </p:nvGrpSpPr>
          <p:grpSpPr>
            <a:xfrm>
              <a:off x="3657512" y="4110597"/>
              <a:ext cx="1492180" cy="551513"/>
              <a:chOff x="837758" y="2174923"/>
              <a:chExt cx="1492180" cy="551513"/>
            </a:xfrm>
          </p:grpSpPr>
          <p:cxnSp>
            <p:nvCxnSpPr>
              <p:cNvPr id="944" name="Google Shape;944;p23"/>
              <p:cNvCxnSpPr/>
              <p:nvPr/>
            </p:nvCxnSpPr>
            <p:spPr>
              <a:xfrm>
                <a:off x="837758" y="2174923"/>
                <a:ext cx="1492180" cy="0"/>
              </a:xfrm>
              <a:prstGeom prst="straightConnector1">
                <a:avLst/>
              </a:prstGeom>
              <a:noFill/>
              <a:ln w="38100" cap="flat" cmpd="dbl">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945" name="Google Shape;945;p23"/>
              <p:cNvCxnSpPr/>
              <p:nvPr/>
            </p:nvCxnSpPr>
            <p:spPr>
              <a:xfrm>
                <a:off x="937393" y="2269236"/>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46" name="Google Shape;946;p23"/>
              <p:cNvCxnSpPr/>
              <p:nvPr/>
            </p:nvCxnSpPr>
            <p:spPr>
              <a:xfrm>
                <a:off x="1015438" y="2421636"/>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47" name="Google Shape;947;p23"/>
              <p:cNvCxnSpPr/>
              <p:nvPr/>
            </p:nvCxnSpPr>
            <p:spPr>
              <a:xfrm>
                <a:off x="1079293" y="2574036"/>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48" name="Google Shape;948;p23"/>
              <p:cNvCxnSpPr/>
              <p:nvPr/>
            </p:nvCxnSpPr>
            <p:spPr>
              <a:xfrm>
                <a:off x="1143148" y="2726436"/>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49" name="Google Shape;949;p23"/>
              <p:cNvCxnSpPr/>
              <p:nvPr/>
            </p:nvCxnSpPr>
            <p:spPr>
              <a:xfrm>
                <a:off x="965773" y="2343015"/>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50" name="Google Shape;950;p23"/>
              <p:cNvCxnSpPr/>
              <p:nvPr/>
            </p:nvCxnSpPr>
            <p:spPr>
              <a:xfrm>
                <a:off x="1015438" y="2495415"/>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51" name="Google Shape;951;p23"/>
              <p:cNvCxnSpPr/>
              <p:nvPr/>
            </p:nvCxnSpPr>
            <p:spPr>
              <a:xfrm>
                <a:off x="1079293" y="2647815"/>
                <a:ext cx="41156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52" name="Google Shape;952;p23"/>
              <p:cNvCxnSpPr/>
              <p:nvPr/>
            </p:nvCxnSpPr>
            <p:spPr>
              <a:xfrm>
                <a:off x="1609048" y="2271093"/>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53" name="Google Shape;953;p23"/>
              <p:cNvCxnSpPr/>
              <p:nvPr/>
            </p:nvCxnSpPr>
            <p:spPr>
              <a:xfrm>
                <a:off x="1687093" y="2423493"/>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54" name="Google Shape;954;p23"/>
              <p:cNvCxnSpPr/>
              <p:nvPr/>
            </p:nvCxnSpPr>
            <p:spPr>
              <a:xfrm>
                <a:off x="1750948" y="2498923"/>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55" name="Google Shape;955;p23"/>
              <p:cNvCxnSpPr/>
              <p:nvPr/>
            </p:nvCxnSpPr>
            <p:spPr>
              <a:xfrm>
                <a:off x="1814803" y="2651323"/>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56" name="Google Shape;956;p23"/>
              <p:cNvCxnSpPr/>
              <p:nvPr/>
            </p:nvCxnSpPr>
            <p:spPr>
              <a:xfrm>
                <a:off x="1637428" y="2344872"/>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57" name="Google Shape;957;p23"/>
              <p:cNvCxnSpPr/>
              <p:nvPr/>
            </p:nvCxnSpPr>
            <p:spPr>
              <a:xfrm>
                <a:off x="1750948" y="2572702"/>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958" name="Google Shape;958;p23"/>
              <p:cNvCxnSpPr/>
              <p:nvPr/>
            </p:nvCxnSpPr>
            <p:spPr>
              <a:xfrm>
                <a:off x="1814803" y="2725102"/>
                <a:ext cx="41156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grpSp>
        <p:sp>
          <p:nvSpPr>
            <p:cNvPr id="959" name="Google Shape;959;p23"/>
            <p:cNvSpPr txBox="1"/>
            <p:nvPr/>
          </p:nvSpPr>
          <p:spPr>
            <a:xfrm>
              <a:off x="3950931" y="4759286"/>
              <a:ext cx="99880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BWA MEM</a:t>
              </a:r>
              <a:endParaRPr sz="1400" b="1">
                <a:solidFill>
                  <a:schemeClr val="dk1"/>
                </a:solidFill>
                <a:latin typeface="Calibri"/>
                <a:ea typeface="Calibri"/>
                <a:cs typeface="Calibri"/>
                <a:sym typeface="Calibri"/>
              </a:endParaRPr>
            </a:p>
          </p:txBody>
        </p:sp>
      </p:grpSp>
      <p:grpSp>
        <p:nvGrpSpPr>
          <p:cNvPr id="960" name="Google Shape;960;p23"/>
          <p:cNvGrpSpPr/>
          <p:nvPr/>
        </p:nvGrpSpPr>
        <p:grpSpPr>
          <a:xfrm>
            <a:off x="7367554" y="2499088"/>
            <a:ext cx="1416260" cy="1036771"/>
            <a:chOff x="5971590" y="2544469"/>
            <a:chExt cx="1955293" cy="1363274"/>
          </a:xfrm>
        </p:grpSpPr>
        <p:sp>
          <p:nvSpPr>
            <p:cNvPr id="961" name="Google Shape;961;p23"/>
            <p:cNvSpPr/>
            <p:nvPr/>
          </p:nvSpPr>
          <p:spPr>
            <a:xfrm>
              <a:off x="5971590" y="2544469"/>
              <a:ext cx="1955293" cy="1363274"/>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62" name="Google Shape;962;p23"/>
            <p:cNvGrpSpPr/>
            <p:nvPr/>
          </p:nvGrpSpPr>
          <p:grpSpPr>
            <a:xfrm>
              <a:off x="6058878" y="2642133"/>
              <a:ext cx="45719" cy="530979"/>
              <a:chOff x="904751" y="1951612"/>
              <a:chExt cx="705540" cy="530979"/>
            </a:xfrm>
          </p:grpSpPr>
          <p:cxnSp>
            <p:nvCxnSpPr>
              <p:cNvPr id="963" name="Google Shape;963;p23"/>
              <p:cNvCxnSpPr/>
              <p:nvPr/>
            </p:nvCxnSpPr>
            <p:spPr>
              <a:xfrm>
                <a:off x="904751" y="1951612"/>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64" name="Google Shape;964;p23"/>
              <p:cNvCxnSpPr/>
              <p:nvPr/>
            </p:nvCxnSpPr>
            <p:spPr>
              <a:xfrm>
                <a:off x="904751" y="2104012"/>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65" name="Google Shape;965;p23"/>
              <p:cNvCxnSpPr/>
              <p:nvPr/>
            </p:nvCxnSpPr>
            <p:spPr>
              <a:xfrm>
                <a:off x="904751" y="2256412"/>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66" name="Google Shape;966;p23"/>
              <p:cNvCxnSpPr/>
              <p:nvPr/>
            </p:nvCxnSpPr>
            <p:spPr>
              <a:xfrm>
                <a:off x="904751" y="2408812"/>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67" name="Google Shape;967;p23"/>
              <p:cNvCxnSpPr/>
              <p:nvPr/>
            </p:nvCxnSpPr>
            <p:spPr>
              <a:xfrm>
                <a:off x="904751" y="2025391"/>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68" name="Google Shape;968;p23"/>
              <p:cNvCxnSpPr/>
              <p:nvPr/>
            </p:nvCxnSpPr>
            <p:spPr>
              <a:xfrm>
                <a:off x="904751" y="2177791"/>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69" name="Google Shape;969;p23"/>
              <p:cNvCxnSpPr/>
              <p:nvPr/>
            </p:nvCxnSpPr>
            <p:spPr>
              <a:xfrm>
                <a:off x="904751" y="2330191"/>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70" name="Google Shape;970;p23"/>
              <p:cNvCxnSpPr/>
              <p:nvPr/>
            </p:nvCxnSpPr>
            <p:spPr>
              <a:xfrm>
                <a:off x="904751" y="2482591"/>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971" name="Google Shape;971;p23"/>
            <p:cNvGrpSpPr/>
            <p:nvPr/>
          </p:nvGrpSpPr>
          <p:grpSpPr>
            <a:xfrm>
              <a:off x="6140328" y="2638443"/>
              <a:ext cx="319705" cy="530979"/>
              <a:chOff x="904751" y="1951612"/>
              <a:chExt cx="705540" cy="530979"/>
            </a:xfrm>
          </p:grpSpPr>
          <p:cxnSp>
            <p:nvCxnSpPr>
              <p:cNvPr id="972" name="Google Shape;972;p23"/>
              <p:cNvCxnSpPr/>
              <p:nvPr/>
            </p:nvCxnSpPr>
            <p:spPr>
              <a:xfrm>
                <a:off x="904751" y="1951612"/>
                <a:ext cx="70554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73" name="Google Shape;973;p23"/>
              <p:cNvCxnSpPr/>
              <p:nvPr/>
            </p:nvCxnSpPr>
            <p:spPr>
              <a:xfrm>
                <a:off x="904751" y="2104012"/>
                <a:ext cx="70554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74" name="Google Shape;974;p23"/>
              <p:cNvCxnSpPr/>
              <p:nvPr/>
            </p:nvCxnSpPr>
            <p:spPr>
              <a:xfrm>
                <a:off x="904751" y="2256412"/>
                <a:ext cx="70554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75" name="Google Shape;975;p23"/>
              <p:cNvCxnSpPr/>
              <p:nvPr/>
            </p:nvCxnSpPr>
            <p:spPr>
              <a:xfrm>
                <a:off x="904751" y="2408812"/>
                <a:ext cx="70554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76" name="Google Shape;976;p23"/>
              <p:cNvCxnSpPr/>
              <p:nvPr/>
            </p:nvCxnSpPr>
            <p:spPr>
              <a:xfrm>
                <a:off x="904751" y="2025391"/>
                <a:ext cx="70554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77" name="Google Shape;977;p23"/>
              <p:cNvCxnSpPr/>
              <p:nvPr/>
            </p:nvCxnSpPr>
            <p:spPr>
              <a:xfrm>
                <a:off x="904751" y="2177791"/>
                <a:ext cx="70554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78" name="Google Shape;978;p23"/>
              <p:cNvCxnSpPr/>
              <p:nvPr/>
            </p:nvCxnSpPr>
            <p:spPr>
              <a:xfrm>
                <a:off x="904751" y="2330191"/>
                <a:ext cx="70554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79" name="Google Shape;979;p23"/>
              <p:cNvCxnSpPr/>
              <p:nvPr/>
            </p:nvCxnSpPr>
            <p:spPr>
              <a:xfrm>
                <a:off x="904751" y="2482591"/>
                <a:ext cx="70554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980" name="Google Shape;980;p23"/>
            <p:cNvGrpSpPr/>
            <p:nvPr/>
          </p:nvGrpSpPr>
          <p:grpSpPr>
            <a:xfrm>
              <a:off x="6489242" y="2642133"/>
              <a:ext cx="45719" cy="530979"/>
              <a:chOff x="904751" y="1951612"/>
              <a:chExt cx="705540" cy="530979"/>
            </a:xfrm>
          </p:grpSpPr>
          <p:cxnSp>
            <p:nvCxnSpPr>
              <p:cNvPr id="981" name="Google Shape;981;p23"/>
              <p:cNvCxnSpPr/>
              <p:nvPr/>
            </p:nvCxnSpPr>
            <p:spPr>
              <a:xfrm>
                <a:off x="904751" y="1951612"/>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82" name="Google Shape;982;p23"/>
              <p:cNvCxnSpPr/>
              <p:nvPr/>
            </p:nvCxnSpPr>
            <p:spPr>
              <a:xfrm>
                <a:off x="904751" y="2104012"/>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83" name="Google Shape;983;p23"/>
              <p:cNvCxnSpPr/>
              <p:nvPr/>
            </p:nvCxnSpPr>
            <p:spPr>
              <a:xfrm>
                <a:off x="904751" y="2256412"/>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84" name="Google Shape;984;p23"/>
              <p:cNvCxnSpPr/>
              <p:nvPr/>
            </p:nvCxnSpPr>
            <p:spPr>
              <a:xfrm>
                <a:off x="904751" y="2408812"/>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85" name="Google Shape;985;p23"/>
              <p:cNvCxnSpPr/>
              <p:nvPr/>
            </p:nvCxnSpPr>
            <p:spPr>
              <a:xfrm>
                <a:off x="904751" y="2025391"/>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86" name="Google Shape;986;p23"/>
              <p:cNvCxnSpPr/>
              <p:nvPr/>
            </p:nvCxnSpPr>
            <p:spPr>
              <a:xfrm>
                <a:off x="904751" y="2177791"/>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87" name="Google Shape;987;p23"/>
              <p:cNvCxnSpPr/>
              <p:nvPr/>
            </p:nvCxnSpPr>
            <p:spPr>
              <a:xfrm>
                <a:off x="904751" y="2330191"/>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988" name="Google Shape;988;p23"/>
              <p:cNvCxnSpPr/>
              <p:nvPr/>
            </p:nvCxnSpPr>
            <p:spPr>
              <a:xfrm>
                <a:off x="904751" y="2482591"/>
                <a:ext cx="705540"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989" name="Google Shape;989;p23"/>
            <p:cNvGrpSpPr/>
            <p:nvPr/>
          </p:nvGrpSpPr>
          <p:grpSpPr>
            <a:xfrm>
              <a:off x="6584489" y="2644793"/>
              <a:ext cx="1291594" cy="530979"/>
              <a:chOff x="904751" y="1951612"/>
              <a:chExt cx="705540" cy="530979"/>
            </a:xfrm>
          </p:grpSpPr>
          <p:cxnSp>
            <p:nvCxnSpPr>
              <p:cNvPr id="990" name="Google Shape;990;p23"/>
              <p:cNvCxnSpPr/>
              <p:nvPr/>
            </p:nvCxnSpPr>
            <p:spPr>
              <a:xfrm>
                <a:off x="904751" y="1951612"/>
                <a:ext cx="705540" cy="0"/>
              </a:xfrm>
              <a:prstGeom prst="straightConnector1">
                <a:avLst/>
              </a:prstGeom>
              <a:noFill/>
              <a:ln w="25400" cap="flat" cmpd="sng">
                <a:solidFill>
                  <a:srgbClr val="244061"/>
                </a:solidFill>
                <a:prstDash val="dashDot"/>
                <a:round/>
                <a:headEnd type="none" w="sm" len="sm"/>
                <a:tailEnd type="none" w="sm" len="sm"/>
              </a:ln>
              <a:effectLst>
                <a:outerShdw blurRad="40000" dist="20000" dir="5400000" rotWithShape="0">
                  <a:srgbClr val="000000">
                    <a:alpha val="37647"/>
                  </a:srgbClr>
                </a:outerShdw>
              </a:effectLst>
            </p:spPr>
          </p:cxnSp>
          <p:cxnSp>
            <p:nvCxnSpPr>
              <p:cNvPr id="991" name="Google Shape;991;p23"/>
              <p:cNvCxnSpPr/>
              <p:nvPr/>
            </p:nvCxnSpPr>
            <p:spPr>
              <a:xfrm>
                <a:off x="904751" y="2104012"/>
                <a:ext cx="705540" cy="0"/>
              </a:xfrm>
              <a:prstGeom prst="straightConnector1">
                <a:avLst/>
              </a:prstGeom>
              <a:noFill/>
              <a:ln w="25400" cap="flat" cmpd="sng">
                <a:solidFill>
                  <a:srgbClr val="244061"/>
                </a:solidFill>
                <a:prstDash val="dashDot"/>
                <a:round/>
                <a:headEnd type="none" w="sm" len="sm"/>
                <a:tailEnd type="none" w="sm" len="sm"/>
              </a:ln>
              <a:effectLst>
                <a:outerShdw blurRad="40000" dist="20000" dir="5400000" rotWithShape="0">
                  <a:srgbClr val="000000">
                    <a:alpha val="37647"/>
                  </a:srgbClr>
                </a:outerShdw>
              </a:effectLst>
            </p:spPr>
          </p:cxnSp>
          <p:cxnSp>
            <p:nvCxnSpPr>
              <p:cNvPr id="992" name="Google Shape;992;p23"/>
              <p:cNvCxnSpPr/>
              <p:nvPr/>
            </p:nvCxnSpPr>
            <p:spPr>
              <a:xfrm>
                <a:off x="904751" y="2256412"/>
                <a:ext cx="705540" cy="0"/>
              </a:xfrm>
              <a:prstGeom prst="straightConnector1">
                <a:avLst/>
              </a:prstGeom>
              <a:noFill/>
              <a:ln w="25400" cap="flat" cmpd="sng">
                <a:solidFill>
                  <a:srgbClr val="244061"/>
                </a:solidFill>
                <a:prstDash val="dashDot"/>
                <a:round/>
                <a:headEnd type="none" w="sm" len="sm"/>
                <a:tailEnd type="none" w="sm" len="sm"/>
              </a:ln>
              <a:effectLst>
                <a:outerShdw blurRad="40000" dist="20000" dir="5400000" rotWithShape="0">
                  <a:srgbClr val="000000">
                    <a:alpha val="37647"/>
                  </a:srgbClr>
                </a:outerShdw>
              </a:effectLst>
            </p:spPr>
          </p:cxnSp>
          <p:cxnSp>
            <p:nvCxnSpPr>
              <p:cNvPr id="993" name="Google Shape;993;p23"/>
              <p:cNvCxnSpPr/>
              <p:nvPr/>
            </p:nvCxnSpPr>
            <p:spPr>
              <a:xfrm>
                <a:off x="904751" y="2408812"/>
                <a:ext cx="705540" cy="0"/>
              </a:xfrm>
              <a:prstGeom prst="straightConnector1">
                <a:avLst/>
              </a:prstGeom>
              <a:noFill/>
              <a:ln w="25400" cap="flat" cmpd="sng">
                <a:solidFill>
                  <a:srgbClr val="244061"/>
                </a:solidFill>
                <a:prstDash val="dashDot"/>
                <a:round/>
                <a:headEnd type="none" w="sm" len="sm"/>
                <a:tailEnd type="none" w="sm" len="sm"/>
              </a:ln>
              <a:effectLst>
                <a:outerShdw blurRad="40000" dist="20000" dir="5400000" rotWithShape="0">
                  <a:srgbClr val="000000">
                    <a:alpha val="37647"/>
                  </a:srgbClr>
                </a:outerShdw>
              </a:effectLst>
            </p:spPr>
          </p:cxnSp>
          <p:cxnSp>
            <p:nvCxnSpPr>
              <p:cNvPr id="994" name="Google Shape;994;p23"/>
              <p:cNvCxnSpPr/>
              <p:nvPr/>
            </p:nvCxnSpPr>
            <p:spPr>
              <a:xfrm>
                <a:off x="904751" y="2025391"/>
                <a:ext cx="705540" cy="0"/>
              </a:xfrm>
              <a:prstGeom prst="straightConnector1">
                <a:avLst/>
              </a:prstGeom>
              <a:noFill/>
              <a:ln w="25400" cap="flat" cmpd="sng">
                <a:solidFill>
                  <a:srgbClr val="244061"/>
                </a:solidFill>
                <a:prstDash val="dashDot"/>
                <a:round/>
                <a:headEnd type="none" w="sm" len="sm"/>
                <a:tailEnd type="none" w="sm" len="sm"/>
              </a:ln>
              <a:effectLst>
                <a:outerShdw blurRad="40000" dist="20000" dir="5400000" rotWithShape="0">
                  <a:srgbClr val="000000">
                    <a:alpha val="37647"/>
                  </a:srgbClr>
                </a:outerShdw>
              </a:effectLst>
            </p:spPr>
          </p:cxnSp>
          <p:cxnSp>
            <p:nvCxnSpPr>
              <p:cNvPr id="995" name="Google Shape;995;p23"/>
              <p:cNvCxnSpPr/>
              <p:nvPr/>
            </p:nvCxnSpPr>
            <p:spPr>
              <a:xfrm>
                <a:off x="904751" y="2177791"/>
                <a:ext cx="705540" cy="0"/>
              </a:xfrm>
              <a:prstGeom prst="straightConnector1">
                <a:avLst/>
              </a:prstGeom>
              <a:noFill/>
              <a:ln w="25400" cap="flat" cmpd="sng">
                <a:solidFill>
                  <a:srgbClr val="244061"/>
                </a:solidFill>
                <a:prstDash val="dashDot"/>
                <a:round/>
                <a:headEnd type="none" w="sm" len="sm"/>
                <a:tailEnd type="none" w="sm" len="sm"/>
              </a:ln>
              <a:effectLst>
                <a:outerShdw blurRad="40000" dist="20000" dir="5400000" rotWithShape="0">
                  <a:srgbClr val="000000">
                    <a:alpha val="37647"/>
                  </a:srgbClr>
                </a:outerShdw>
              </a:effectLst>
            </p:spPr>
          </p:cxnSp>
          <p:cxnSp>
            <p:nvCxnSpPr>
              <p:cNvPr id="996" name="Google Shape;996;p23"/>
              <p:cNvCxnSpPr/>
              <p:nvPr/>
            </p:nvCxnSpPr>
            <p:spPr>
              <a:xfrm>
                <a:off x="904751" y="2330191"/>
                <a:ext cx="705540" cy="0"/>
              </a:xfrm>
              <a:prstGeom prst="straightConnector1">
                <a:avLst/>
              </a:prstGeom>
              <a:noFill/>
              <a:ln w="25400" cap="flat" cmpd="sng">
                <a:solidFill>
                  <a:srgbClr val="244061"/>
                </a:solidFill>
                <a:prstDash val="dashDot"/>
                <a:round/>
                <a:headEnd type="none" w="sm" len="sm"/>
                <a:tailEnd type="none" w="sm" len="sm"/>
              </a:ln>
              <a:effectLst>
                <a:outerShdw blurRad="40000" dist="20000" dir="5400000" rotWithShape="0">
                  <a:srgbClr val="000000">
                    <a:alpha val="37647"/>
                  </a:srgbClr>
                </a:outerShdw>
              </a:effectLst>
            </p:spPr>
          </p:cxnSp>
          <p:cxnSp>
            <p:nvCxnSpPr>
              <p:cNvPr id="997" name="Google Shape;997;p23"/>
              <p:cNvCxnSpPr/>
              <p:nvPr/>
            </p:nvCxnSpPr>
            <p:spPr>
              <a:xfrm>
                <a:off x="904751" y="2482591"/>
                <a:ext cx="705540" cy="0"/>
              </a:xfrm>
              <a:prstGeom prst="straightConnector1">
                <a:avLst/>
              </a:prstGeom>
              <a:noFill/>
              <a:ln w="25400" cap="flat" cmpd="sng">
                <a:solidFill>
                  <a:srgbClr val="244061"/>
                </a:solidFill>
                <a:prstDash val="dashDot"/>
                <a:round/>
                <a:headEnd type="none" w="sm" len="sm"/>
                <a:tailEnd type="none" w="sm" len="sm"/>
              </a:ln>
              <a:effectLst>
                <a:outerShdw blurRad="40000" dist="20000" dir="5400000" rotWithShape="0">
                  <a:srgbClr val="000000">
                    <a:alpha val="37647"/>
                  </a:srgbClr>
                </a:outerShdw>
              </a:effectLst>
            </p:spPr>
          </p:cxnSp>
        </p:grpSp>
        <p:grpSp>
          <p:nvGrpSpPr>
            <p:cNvPr id="998" name="Google Shape;998;p23"/>
            <p:cNvGrpSpPr/>
            <p:nvPr/>
          </p:nvGrpSpPr>
          <p:grpSpPr>
            <a:xfrm>
              <a:off x="6058878" y="3250013"/>
              <a:ext cx="45719" cy="530979"/>
              <a:chOff x="904751" y="1951612"/>
              <a:chExt cx="705540" cy="530979"/>
            </a:xfrm>
          </p:grpSpPr>
          <p:cxnSp>
            <p:nvCxnSpPr>
              <p:cNvPr id="999" name="Google Shape;999;p23"/>
              <p:cNvCxnSpPr/>
              <p:nvPr/>
            </p:nvCxnSpPr>
            <p:spPr>
              <a:xfrm>
                <a:off x="904751" y="1951612"/>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00" name="Google Shape;1000;p23"/>
              <p:cNvCxnSpPr/>
              <p:nvPr/>
            </p:nvCxnSpPr>
            <p:spPr>
              <a:xfrm>
                <a:off x="904751" y="2104012"/>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01" name="Google Shape;1001;p23"/>
              <p:cNvCxnSpPr/>
              <p:nvPr/>
            </p:nvCxnSpPr>
            <p:spPr>
              <a:xfrm>
                <a:off x="904751" y="2256412"/>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02" name="Google Shape;1002;p23"/>
              <p:cNvCxnSpPr/>
              <p:nvPr/>
            </p:nvCxnSpPr>
            <p:spPr>
              <a:xfrm>
                <a:off x="904751" y="2408812"/>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03" name="Google Shape;1003;p23"/>
              <p:cNvCxnSpPr/>
              <p:nvPr/>
            </p:nvCxnSpPr>
            <p:spPr>
              <a:xfrm>
                <a:off x="904751" y="2025391"/>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04" name="Google Shape;1004;p23"/>
              <p:cNvCxnSpPr/>
              <p:nvPr/>
            </p:nvCxnSpPr>
            <p:spPr>
              <a:xfrm>
                <a:off x="904751" y="2177791"/>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05" name="Google Shape;1005;p23"/>
              <p:cNvCxnSpPr/>
              <p:nvPr/>
            </p:nvCxnSpPr>
            <p:spPr>
              <a:xfrm>
                <a:off x="904751" y="2330191"/>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06" name="Google Shape;1006;p23"/>
              <p:cNvCxnSpPr/>
              <p:nvPr/>
            </p:nvCxnSpPr>
            <p:spPr>
              <a:xfrm>
                <a:off x="904751" y="2482591"/>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1007" name="Google Shape;1007;p23"/>
            <p:cNvGrpSpPr/>
            <p:nvPr/>
          </p:nvGrpSpPr>
          <p:grpSpPr>
            <a:xfrm>
              <a:off x="6140328" y="3246323"/>
              <a:ext cx="319705" cy="530979"/>
              <a:chOff x="904751" y="1951612"/>
              <a:chExt cx="705540" cy="530979"/>
            </a:xfrm>
          </p:grpSpPr>
          <p:cxnSp>
            <p:nvCxnSpPr>
              <p:cNvPr id="1008" name="Google Shape;1008;p23"/>
              <p:cNvCxnSpPr/>
              <p:nvPr/>
            </p:nvCxnSpPr>
            <p:spPr>
              <a:xfrm>
                <a:off x="904751" y="1951612"/>
                <a:ext cx="705540"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09" name="Google Shape;1009;p23"/>
              <p:cNvCxnSpPr/>
              <p:nvPr/>
            </p:nvCxnSpPr>
            <p:spPr>
              <a:xfrm>
                <a:off x="904751" y="2104012"/>
                <a:ext cx="705540"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10" name="Google Shape;1010;p23"/>
              <p:cNvCxnSpPr/>
              <p:nvPr/>
            </p:nvCxnSpPr>
            <p:spPr>
              <a:xfrm>
                <a:off x="904751" y="2256412"/>
                <a:ext cx="705540"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11" name="Google Shape;1011;p23"/>
              <p:cNvCxnSpPr/>
              <p:nvPr/>
            </p:nvCxnSpPr>
            <p:spPr>
              <a:xfrm>
                <a:off x="904751" y="2408812"/>
                <a:ext cx="705540"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12" name="Google Shape;1012;p23"/>
              <p:cNvCxnSpPr/>
              <p:nvPr/>
            </p:nvCxnSpPr>
            <p:spPr>
              <a:xfrm>
                <a:off x="904751" y="2025391"/>
                <a:ext cx="705540"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13" name="Google Shape;1013;p23"/>
              <p:cNvCxnSpPr/>
              <p:nvPr/>
            </p:nvCxnSpPr>
            <p:spPr>
              <a:xfrm>
                <a:off x="904751" y="2177791"/>
                <a:ext cx="705540"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14" name="Google Shape;1014;p23"/>
              <p:cNvCxnSpPr/>
              <p:nvPr/>
            </p:nvCxnSpPr>
            <p:spPr>
              <a:xfrm>
                <a:off x="904751" y="2330191"/>
                <a:ext cx="705540"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15" name="Google Shape;1015;p23"/>
              <p:cNvCxnSpPr/>
              <p:nvPr/>
            </p:nvCxnSpPr>
            <p:spPr>
              <a:xfrm>
                <a:off x="904751" y="2482591"/>
                <a:ext cx="705540"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1016" name="Google Shape;1016;p23"/>
            <p:cNvGrpSpPr/>
            <p:nvPr/>
          </p:nvGrpSpPr>
          <p:grpSpPr>
            <a:xfrm>
              <a:off x="6489242" y="3250013"/>
              <a:ext cx="45719" cy="530979"/>
              <a:chOff x="904751" y="1951612"/>
              <a:chExt cx="705540" cy="530979"/>
            </a:xfrm>
          </p:grpSpPr>
          <p:cxnSp>
            <p:nvCxnSpPr>
              <p:cNvPr id="1017" name="Google Shape;1017;p23"/>
              <p:cNvCxnSpPr/>
              <p:nvPr/>
            </p:nvCxnSpPr>
            <p:spPr>
              <a:xfrm>
                <a:off x="904751" y="1951612"/>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18" name="Google Shape;1018;p23"/>
              <p:cNvCxnSpPr/>
              <p:nvPr/>
            </p:nvCxnSpPr>
            <p:spPr>
              <a:xfrm>
                <a:off x="904751" y="2104012"/>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19" name="Google Shape;1019;p23"/>
              <p:cNvCxnSpPr/>
              <p:nvPr/>
            </p:nvCxnSpPr>
            <p:spPr>
              <a:xfrm>
                <a:off x="904751" y="2256412"/>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20" name="Google Shape;1020;p23"/>
              <p:cNvCxnSpPr/>
              <p:nvPr/>
            </p:nvCxnSpPr>
            <p:spPr>
              <a:xfrm>
                <a:off x="904751" y="2408812"/>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21" name="Google Shape;1021;p23"/>
              <p:cNvCxnSpPr/>
              <p:nvPr/>
            </p:nvCxnSpPr>
            <p:spPr>
              <a:xfrm>
                <a:off x="904751" y="2025391"/>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22" name="Google Shape;1022;p23"/>
              <p:cNvCxnSpPr/>
              <p:nvPr/>
            </p:nvCxnSpPr>
            <p:spPr>
              <a:xfrm>
                <a:off x="904751" y="2177791"/>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23" name="Google Shape;1023;p23"/>
              <p:cNvCxnSpPr/>
              <p:nvPr/>
            </p:nvCxnSpPr>
            <p:spPr>
              <a:xfrm>
                <a:off x="904751" y="2330191"/>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24" name="Google Shape;1024;p23"/>
              <p:cNvCxnSpPr/>
              <p:nvPr/>
            </p:nvCxnSpPr>
            <p:spPr>
              <a:xfrm>
                <a:off x="904751" y="2482591"/>
                <a:ext cx="705540"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1025" name="Google Shape;1025;p23"/>
            <p:cNvGrpSpPr/>
            <p:nvPr/>
          </p:nvGrpSpPr>
          <p:grpSpPr>
            <a:xfrm>
              <a:off x="6584489" y="3252673"/>
              <a:ext cx="1291594" cy="530979"/>
              <a:chOff x="904751" y="1951612"/>
              <a:chExt cx="705540" cy="530979"/>
            </a:xfrm>
          </p:grpSpPr>
          <p:cxnSp>
            <p:nvCxnSpPr>
              <p:cNvPr id="1026" name="Google Shape;1026;p23"/>
              <p:cNvCxnSpPr/>
              <p:nvPr/>
            </p:nvCxnSpPr>
            <p:spPr>
              <a:xfrm>
                <a:off x="904751" y="1951612"/>
                <a:ext cx="705540" cy="0"/>
              </a:xfrm>
              <a:prstGeom prst="straightConnector1">
                <a:avLst/>
              </a:prstGeom>
              <a:noFill/>
              <a:ln w="25400" cap="flat" cmpd="sng">
                <a:solidFill>
                  <a:srgbClr val="974806"/>
                </a:solidFill>
                <a:prstDash val="dashDot"/>
                <a:round/>
                <a:headEnd type="none" w="sm" len="sm"/>
                <a:tailEnd type="none" w="sm" len="sm"/>
              </a:ln>
              <a:effectLst>
                <a:outerShdw blurRad="40000" dist="20000" dir="5400000" rotWithShape="0">
                  <a:srgbClr val="000000">
                    <a:alpha val="37647"/>
                  </a:srgbClr>
                </a:outerShdw>
              </a:effectLst>
            </p:spPr>
          </p:cxnSp>
          <p:cxnSp>
            <p:nvCxnSpPr>
              <p:cNvPr id="1027" name="Google Shape;1027;p23"/>
              <p:cNvCxnSpPr/>
              <p:nvPr/>
            </p:nvCxnSpPr>
            <p:spPr>
              <a:xfrm>
                <a:off x="904751" y="2104012"/>
                <a:ext cx="705540" cy="0"/>
              </a:xfrm>
              <a:prstGeom prst="straightConnector1">
                <a:avLst/>
              </a:prstGeom>
              <a:noFill/>
              <a:ln w="25400" cap="flat" cmpd="sng">
                <a:solidFill>
                  <a:srgbClr val="974806"/>
                </a:solidFill>
                <a:prstDash val="dashDot"/>
                <a:round/>
                <a:headEnd type="none" w="sm" len="sm"/>
                <a:tailEnd type="none" w="sm" len="sm"/>
              </a:ln>
              <a:effectLst>
                <a:outerShdw blurRad="40000" dist="20000" dir="5400000" rotWithShape="0">
                  <a:srgbClr val="000000">
                    <a:alpha val="37647"/>
                  </a:srgbClr>
                </a:outerShdw>
              </a:effectLst>
            </p:spPr>
          </p:cxnSp>
          <p:cxnSp>
            <p:nvCxnSpPr>
              <p:cNvPr id="1028" name="Google Shape;1028;p23"/>
              <p:cNvCxnSpPr/>
              <p:nvPr/>
            </p:nvCxnSpPr>
            <p:spPr>
              <a:xfrm>
                <a:off x="904751" y="2256412"/>
                <a:ext cx="705540" cy="0"/>
              </a:xfrm>
              <a:prstGeom prst="straightConnector1">
                <a:avLst/>
              </a:prstGeom>
              <a:noFill/>
              <a:ln w="25400" cap="flat" cmpd="sng">
                <a:solidFill>
                  <a:srgbClr val="974806"/>
                </a:solidFill>
                <a:prstDash val="dashDot"/>
                <a:round/>
                <a:headEnd type="none" w="sm" len="sm"/>
                <a:tailEnd type="none" w="sm" len="sm"/>
              </a:ln>
              <a:effectLst>
                <a:outerShdw blurRad="40000" dist="20000" dir="5400000" rotWithShape="0">
                  <a:srgbClr val="000000">
                    <a:alpha val="37647"/>
                  </a:srgbClr>
                </a:outerShdw>
              </a:effectLst>
            </p:spPr>
          </p:cxnSp>
          <p:cxnSp>
            <p:nvCxnSpPr>
              <p:cNvPr id="1029" name="Google Shape;1029;p23"/>
              <p:cNvCxnSpPr/>
              <p:nvPr/>
            </p:nvCxnSpPr>
            <p:spPr>
              <a:xfrm>
                <a:off x="904751" y="2408812"/>
                <a:ext cx="705540" cy="0"/>
              </a:xfrm>
              <a:prstGeom prst="straightConnector1">
                <a:avLst/>
              </a:prstGeom>
              <a:noFill/>
              <a:ln w="25400" cap="flat" cmpd="sng">
                <a:solidFill>
                  <a:srgbClr val="974806"/>
                </a:solidFill>
                <a:prstDash val="dashDot"/>
                <a:round/>
                <a:headEnd type="none" w="sm" len="sm"/>
                <a:tailEnd type="none" w="sm" len="sm"/>
              </a:ln>
              <a:effectLst>
                <a:outerShdw blurRad="40000" dist="20000" dir="5400000" rotWithShape="0">
                  <a:srgbClr val="000000">
                    <a:alpha val="37647"/>
                  </a:srgbClr>
                </a:outerShdw>
              </a:effectLst>
            </p:spPr>
          </p:cxnSp>
          <p:cxnSp>
            <p:nvCxnSpPr>
              <p:cNvPr id="1030" name="Google Shape;1030;p23"/>
              <p:cNvCxnSpPr/>
              <p:nvPr/>
            </p:nvCxnSpPr>
            <p:spPr>
              <a:xfrm>
                <a:off x="904751" y="2025391"/>
                <a:ext cx="705540" cy="0"/>
              </a:xfrm>
              <a:prstGeom prst="straightConnector1">
                <a:avLst/>
              </a:prstGeom>
              <a:noFill/>
              <a:ln w="25400" cap="flat" cmpd="sng">
                <a:solidFill>
                  <a:srgbClr val="974806"/>
                </a:solidFill>
                <a:prstDash val="dashDot"/>
                <a:round/>
                <a:headEnd type="none" w="sm" len="sm"/>
                <a:tailEnd type="none" w="sm" len="sm"/>
              </a:ln>
              <a:effectLst>
                <a:outerShdw blurRad="40000" dist="20000" dir="5400000" rotWithShape="0">
                  <a:srgbClr val="000000">
                    <a:alpha val="37647"/>
                  </a:srgbClr>
                </a:outerShdw>
              </a:effectLst>
            </p:spPr>
          </p:cxnSp>
          <p:cxnSp>
            <p:nvCxnSpPr>
              <p:cNvPr id="1031" name="Google Shape;1031;p23"/>
              <p:cNvCxnSpPr/>
              <p:nvPr/>
            </p:nvCxnSpPr>
            <p:spPr>
              <a:xfrm>
                <a:off x="904751" y="2177791"/>
                <a:ext cx="705540" cy="0"/>
              </a:xfrm>
              <a:prstGeom prst="straightConnector1">
                <a:avLst/>
              </a:prstGeom>
              <a:noFill/>
              <a:ln w="25400" cap="flat" cmpd="sng">
                <a:solidFill>
                  <a:srgbClr val="974806"/>
                </a:solidFill>
                <a:prstDash val="dashDot"/>
                <a:round/>
                <a:headEnd type="none" w="sm" len="sm"/>
                <a:tailEnd type="none" w="sm" len="sm"/>
              </a:ln>
              <a:effectLst>
                <a:outerShdw blurRad="40000" dist="20000" dir="5400000" rotWithShape="0">
                  <a:srgbClr val="000000">
                    <a:alpha val="37647"/>
                  </a:srgbClr>
                </a:outerShdw>
              </a:effectLst>
            </p:spPr>
          </p:cxnSp>
          <p:cxnSp>
            <p:nvCxnSpPr>
              <p:cNvPr id="1032" name="Google Shape;1032;p23"/>
              <p:cNvCxnSpPr/>
              <p:nvPr/>
            </p:nvCxnSpPr>
            <p:spPr>
              <a:xfrm>
                <a:off x="904751" y="2330191"/>
                <a:ext cx="705540" cy="0"/>
              </a:xfrm>
              <a:prstGeom prst="straightConnector1">
                <a:avLst/>
              </a:prstGeom>
              <a:noFill/>
              <a:ln w="25400" cap="flat" cmpd="sng">
                <a:solidFill>
                  <a:srgbClr val="974806"/>
                </a:solidFill>
                <a:prstDash val="dashDot"/>
                <a:round/>
                <a:headEnd type="none" w="sm" len="sm"/>
                <a:tailEnd type="none" w="sm" len="sm"/>
              </a:ln>
              <a:effectLst>
                <a:outerShdw blurRad="40000" dist="20000" dir="5400000" rotWithShape="0">
                  <a:srgbClr val="000000">
                    <a:alpha val="37647"/>
                  </a:srgbClr>
                </a:outerShdw>
              </a:effectLst>
            </p:spPr>
          </p:cxnSp>
          <p:cxnSp>
            <p:nvCxnSpPr>
              <p:cNvPr id="1033" name="Google Shape;1033;p23"/>
              <p:cNvCxnSpPr/>
              <p:nvPr/>
            </p:nvCxnSpPr>
            <p:spPr>
              <a:xfrm>
                <a:off x="904751" y="2482591"/>
                <a:ext cx="705540" cy="0"/>
              </a:xfrm>
              <a:prstGeom prst="straightConnector1">
                <a:avLst/>
              </a:prstGeom>
              <a:noFill/>
              <a:ln w="25400" cap="flat" cmpd="sng">
                <a:solidFill>
                  <a:srgbClr val="974806"/>
                </a:solidFill>
                <a:prstDash val="dashDot"/>
                <a:round/>
                <a:headEnd type="none" w="sm" len="sm"/>
                <a:tailEnd type="none" w="sm" len="sm"/>
              </a:ln>
              <a:effectLst>
                <a:outerShdw blurRad="40000" dist="20000" dir="5400000" rotWithShape="0">
                  <a:srgbClr val="000000">
                    <a:alpha val="37647"/>
                  </a:srgbClr>
                </a:outerShdw>
              </a:effectLst>
            </p:spPr>
          </p:cxnSp>
        </p:grpSp>
      </p:grpSp>
      <p:sp>
        <p:nvSpPr>
          <p:cNvPr id="1034" name="Google Shape;1034;p23"/>
          <p:cNvSpPr txBox="1"/>
          <p:nvPr/>
        </p:nvSpPr>
        <p:spPr>
          <a:xfrm>
            <a:off x="7335946" y="3543091"/>
            <a:ext cx="1531264"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i="1">
                <a:solidFill>
                  <a:schemeClr val="dk1"/>
                </a:solidFill>
                <a:latin typeface="Calibri"/>
                <a:ea typeface="Calibri"/>
                <a:cs typeface="Calibri"/>
                <a:sym typeface="Calibri"/>
              </a:rPr>
              <a:t>Mapped, cleaned, </a:t>
            </a:r>
            <a:endParaRPr/>
          </a:p>
          <a:p>
            <a:pPr marL="0" marR="0" lvl="0" indent="0" algn="ctr" rtl="0">
              <a:spcBef>
                <a:spcPts val="0"/>
              </a:spcBef>
              <a:spcAft>
                <a:spcPts val="0"/>
              </a:spcAft>
              <a:buNone/>
            </a:pPr>
            <a:r>
              <a:rPr lang="en-US" sz="1400" i="1">
                <a:solidFill>
                  <a:schemeClr val="dk1"/>
                </a:solidFill>
                <a:latin typeface="Calibri"/>
                <a:ea typeface="Calibri"/>
                <a:cs typeface="Calibri"/>
                <a:sym typeface="Calibri"/>
              </a:rPr>
              <a:t>sorted BAM</a:t>
            </a:r>
            <a:endParaRPr sz="1400" i="1">
              <a:solidFill>
                <a:schemeClr val="dk1"/>
              </a:solidFill>
              <a:latin typeface="Calibri"/>
              <a:ea typeface="Calibri"/>
              <a:cs typeface="Calibri"/>
              <a:sym typeface="Calibri"/>
            </a:endParaRPr>
          </a:p>
        </p:txBody>
      </p:sp>
      <p:cxnSp>
        <p:nvCxnSpPr>
          <p:cNvPr id="1035" name="Google Shape;1035;p23"/>
          <p:cNvCxnSpPr>
            <a:endCxn id="961" idx="1"/>
          </p:cNvCxnSpPr>
          <p:nvPr/>
        </p:nvCxnSpPr>
        <p:spPr>
          <a:xfrm rot="10800000" flipH="1">
            <a:off x="1888054" y="3017474"/>
            <a:ext cx="5479500" cy="568200"/>
          </a:xfrm>
          <a:prstGeom prst="bentConnector3">
            <a:avLst>
              <a:gd name="adj1" fmla="val 93798"/>
            </a:avLst>
          </a:prstGeom>
          <a:noFill/>
          <a:ln w="25400" cap="flat" cmpd="sng">
            <a:solidFill>
              <a:srgbClr val="5F497A"/>
            </a:solidFill>
            <a:prstDash val="solid"/>
            <a:round/>
            <a:headEnd type="none" w="sm" len="sm"/>
            <a:tailEnd type="stealth" w="med" len="med"/>
          </a:ln>
          <a:effectLst>
            <a:outerShdw blurRad="40000" dist="20000" dir="5400000" rotWithShape="0">
              <a:srgbClr val="000000">
                <a:alpha val="37647"/>
              </a:srgbClr>
            </a:outerShdw>
          </a:effectLst>
        </p:spPr>
      </p:cxnSp>
      <p:grpSp>
        <p:nvGrpSpPr>
          <p:cNvPr id="1036" name="Google Shape;1036;p23"/>
          <p:cNvGrpSpPr/>
          <p:nvPr/>
        </p:nvGrpSpPr>
        <p:grpSpPr>
          <a:xfrm>
            <a:off x="471669" y="2759316"/>
            <a:ext cx="1416260" cy="1036771"/>
            <a:chOff x="610929" y="2402603"/>
            <a:chExt cx="1955293" cy="1363274"/>
          </a:xfrm>
        </p:grpSpPr>
        <p:sp>
          <p:nvSpPr>
            <p:cNvPr id="1037" name="Google Shape;1037;p23"/>
            <p:cNvSpPr/>
            <p:nvPr/>
          </p:nvSpPr>
          <p:spPr>
            <a:xfrm>
              <a:off x="610929" y="2402603"/>
              <a:ext cx="1955293" cy="1363274"/>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38" name="Google Shape;1038;p23"/>
            <p:cNvCxnSpPr/>
            <p:nvPr/>
          </p:nvCxnSpPr>
          <p:spPr>
            <a:xfrm>
              <a:off x="698217" y="25002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39" name="Google Shape;1039;p23"/>
            <p:cNvCxnSpPr/>
            <p:nvPr/>
          </p:nvCxnSpPr>
          <p:spPr>
            <a:xfrm>
              <a:off x="698217" y="26526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40" name="Google Shape;1040;p23"/>
            <p:cNvCxnSpPr/>
            <p:nvPr/>
          </p:nvCxnSpPr>
          <p:spPr>
            <a:xfrm>
              <a:off x="698217" y="28050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41" name="Google Shape;1041;p23"/>
            <p:cNvCxnSpPr/>
            <p:nvPr/>
          </p:nvCxnSpPr>
          <p:spPr>
            <a:xfrm>
              <a:off x="698217" y="29574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42" name="Google Shape;1042;p23"/>
            <p:cNvCxnSpPr/>
            <p:nvPr/>
          </p:nvCxnSpPr>
          <p:spPr>
            <a:xfrm>
              <a:off x="698217" y="257404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43" name="Google Shape;1043;p23"/>
            <p:cNvCxnSpPr/>
            <p:nvPr/>
          </p:nvCxnSpPr>
          <p:spPr>
            <a:xfrm>
              <a:off x="698217" y="27264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44" name="Google Shape;1044;p23"/>
            <p:cNvCxnSpPr/>
            <p:nvPr/>
          </p:nvCxnSpPr>
          <p:spPr>
            <a:xfrm>
              <a:off x="698217" y="28788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45" name="Google Shape;1045;p23"/>
            <p:cNvCxnSpPr/>
            <p:nvPr/>
          </p:nvCxnSpPr>
          <p:spPr>
            <a:xfrm>
              <a:off x="698217" y="30312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46" name="Google Shape;1046;p23"/>
            <p:cNvCxnSpPr/>
            <p:nvPr/>
          </p:nvCxnSpPr>
          <p:spPr>
            <a:xfrm>
              <a:off x="779667" y="249657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047" name="Google Shape;1047;p23"/>
            <p:cNvCxnSpPr/>
            <p:nvPr/>
          </p:nvCxnSpPr>
          <p:spPr>
            <a:xfrm>
              <a:off x="779667" y="264897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48" name="Google Shape;1048;p23"/>
            <p:cNvCxnSpPr/>
            <p:nvPr/>
          </p:nvCxnSpPr>
          <p:spPr>
            <a:xfrm>
              <a:off x="779667" y="280137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049" name="Google Shape;1049;p23"/>
            <p:cNvCxnSpPr/>
            <p:nvPr/>
          </p:nvCxnSpPr>
          <p:spPr>
            <a:xfrm>
              <a:off x="779667" y="295377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50" name="Google Shape;1050;p23"/>
            <p:cNvCxnSpPr/>
            <p:nvPr/>
          </p:nvCxnSpPr>
          <p:spPr>
            <a:xfrm>
              <a:off x="779667" y="257035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51" name="Google Shape;1051;p23"/>
            <p:cNvCxnSpPr/>
            <p:nvPr/>
          </p:nvCxnSpPr>
          <p:spPr>
            <a:xfrm>
              <a:off x="779667" y="27227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052" name="Google Shape;1052;p23"/>
            <p:cNvCxnSpPr/>
            <p:nvPr/>
          </p:nvCxnSpPr>
          <p:spPr>
            <a:xfrm>
              <a:off x="779667" y="28751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053" name="Google Shape;1053;p23"/>
            <p:cNvCxnSpPr/>
            <p:nvPr/>
          </p:nvCxnSpPr>
          <p:spPr>
            <a:xfrm>
              <a:off x="779667" y="3027556"/>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054" name="Google Shape;1054;p23"/>
            <p:cNvCxnSpPr/>
            <p:nvPr/>
          </p:nvCxnSpPr>
          <p:spPr>
            <a:xfrm>
              <a:off x="1128581" y="25002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55" name="Google Shape;1055;p23"/>
            <p:cNvCxnSpPr/>
            <p:nvPr/>
          </p:nvCxnSpPr>
          <p:spPr>
            <a:xfrm>
              <a:off x="1128581" y="26526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56" name="Google Shape;1056;p23"/>
            <p:cNvCxnSpPr/>
            <p:nvPr/>
          </p:nvCxnSpPr>
          <p:spPr>
            <a:xfrm>
              <a:off x="1128581" y="280506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57" name="Google Shape;1057;p23"/>
            <p:cNvCxnSpPr/>
            <p:nvPr/>
          </p:nvCxnSpPr>
          <p:spPr>
            <a:xfrm>
              <a:off x="1128581" y="295746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58" name="Google Shape;1058;p23"/>
            <p:cNvCxnSpPr/>
            <p:nvPr/>
          </p:nvCxnSpPr>
          <p:spPr>
            <a:xfrm>
              <a:off x="1128581" y="257404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59" name="Google Shape;1059;p23"/>
            <p:cNvCxnSpPr/>
            <p:nvPr/>
          </p:nvCxnSpPr>
          <p:spPr>
            <a:xfrm>
              <a:off x="1128581" y="27264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60" name="Google Shape;1060;p23"/>
            <p:cNvCxnSpPr/>
            <p:nvPr/>
          </p:nvCxnSpPr>
          <p:spPr>
            <a:xfrm>
              <a:off x="1128581" y="28788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61" name="Google Shape;1061;p23"/>
            <p:cNvCxnSpPr/>
            <p:nvPr/>
          </p:nvCxnSpPr>
          <p:spPr>
            <a:xfrm>
              <a:off x="1128581" y="3031246"/>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62" name="Google Shape;1062;p23"/>
            <p:cNvCxnSpPr/>
            <p:nvPr/>
          </p:nvCxnSpPr>
          <p:spPr>
            <a:xfrm>
              <a:off x="1223828" y="2502927"/>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63" name="Google Shape;1063;p23"/>
            <p:cNvCxnSpPr/>
            <p:nvPr/>
          </p:nvCxnSpPr>
          <p:spPr>
            <a:xfrm>
              <a:off x="1223828" y="2655327"/>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64" name="Google Shape;1064;p23"/>
            <p:cNvCxnSpPr/>
            <p:nvPr/>
          </p:nvCxnSpPr>
          <p:spPr>
            <a:xfrm>
              <a:off x="1223828" y="2807727"/>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65" name="Google Shape;1065;p23"/>
            <p:cNvCxnSpPr/>
            <p:nvPr/>
          </p:nvCxnSpPr>
          <p:spPr>
            <a:xfrm>
              <a:off x="1223828" y="2960127"/>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66" name="Google Shape;1066;p23"/>
            <p:cNvCxnSpPr/>
            <p:nvPr/>
          </p:nvCxnSpPr>
          <p:spPr>
            <a:xfrm>
              <a:off x="1223828" y="2576706"/>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67" name="Google Shape;1067;p23"/>
            <p:cNvCxnSpPr/>
            <p:nvPr/>
          </p:nvCxnSpPr>
          <p:spPr>
            <a:xfrm>
              <a:off x="1223828" y="2729106"/>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68" name="Google Shape;1068;p23"/>
            <p:cNvCxnSpPr/>
            <p:nvPr/>
          </p:nvCxnSpPr>
          <p:spPr>
            <a:xfrm>
              <a:off x="1223828" y="2881506"/>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69" name="Google Shape;1069;p23"/>
            <p:cNvCxnSpPr/>
            <p:nvPr/>
          </p:nvCxnSpPr>
          <p:spPr>
            <a:xfrm>
              <a:off x="1223828" y="3033906"/>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70" name="Google Shape;1070;p23"/>
            <p:cNvCxnSpPr/>
            <p:nvPr/>
          </p:nvCxnSpPr>
          <p:spPr>
            <a:xfrm>
              <a:off x="698217" y="31081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71" name="Google Shape;1071;p23"/>
            <p:cNvCxnSpPr/>
            <p:nvPr/>
          </p:nvCxnSpPr>
          <p:spPr>
            <a:xfrm>
              <a:off x="698217" y="326054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72" name="Google Shape;1072;p23"/>
            <p:cNvCxnSpPr/>
            <p:nvPr/>
          </p:nvCxnSpPr>
          <p:spPr>
            <a:xfrm>
              <a:off x="698217" y="34129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73" name="Google Shape;1073;p23"/>
            <p:cNvCxnSpPr/>
            <p:nvPr/>
          </p:nvCxnSpPr>
          <p:spPr>
            <a:xfrm>
              <a:off x="698217" y="35653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74" name="Google Shape;1074;p23"/>
            <p:cNvCxnSpPr/>
            <p:nvPr/>
          </p:nvCxnSpPr>
          <p:spPr>
            <a:xfrm>
              <a:off x="698217" y="31819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75" name="Google Shape;1075;p23"/>
            <p:cNvCxnSpPr/>
            <p:nvPr/>
          </p:nvCxnSpPr>
          <p:spPr>
            <a:xfrm>
              <a:off x="698217" y="33343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76" name="Google Shape;1076;p23"/>
            <p:cNvCxnSpPr/>
            <p:nvPr/>
          </p:nvCxnSpPr>
          <p:spPr>
            <a:xfrm>
              <a:off x="698217" y="34867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77" name="Google Shape;1077;p23"/>
            <p:cNvCxnSpPr/>
            <p:nvPr/>
          </p:nvCxnSpPr>
          <p:spPr>
            <a:xfrm>
              <a:off x="698217" y="36391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78" name="Google Shape;1078;p23"/>
            <p:cNvCxnSpPr/>
            <p:nvPr/>
          </p:nvCxnSpPr>
          <p:spPr>
            <a:xfrm>
              <a:off x="779667" y="31044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079" name="Google Shape;1079;p23"/>
            <p:cNvCxnSpPr/>
            <p:nvPr/>
          </p:nvCxnSpPr>
          <p:spPr>
            <a:xfrm>
              <a:off x="779667" y="3256857"/>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80" name="Google Shape;1080;p23"/>
            <p:cNvCxnSpPr/>
            <p:nvPr/>
          </p:nvCxnSpPr>
          <p:spPr>
            <a:xfrm>
              <a:off x="779667" y="34092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081" name="Google Shape;1081;p23"/>
            <p:cNvCxnSpPr/>
            <p:nvPr/>
          </p:nvCxnSpPr>
          <p:spPr>
            <a:xfrm>
              <a:off x="779667" y="3561657"/>
              <a:ext cx="3197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082" name="Google Shape;1082;p23"/>
            <p:cNvCxnSpPr/>
            <p:nvPr/>
          </p:nvCxnSpPr>
          <p:spPr>
            <a:xfrm>
              <a:off x="779667" y="31782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83" name="Google Shape;1083;p23"/>
            <p:cNvCxnSpPr/>
            <p:nvPr/>
          </p:nvCxnSpPr>
          <p:spPr>
            <a:xfrm>
              <a:off x="779667" y="33306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84" name="Google Shape;1084;p23"/>
            <p:cNvCxnSpPr/>
            <p:nvPr/>
          </p:nvCxnSpPr>
          <p:spPr>
            <a:xfrm>
              <a:off x="779667" y="34830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85" name="Google Shape;1085;p23"/>
            <p:cNvCxnSpPr/>
            <p:nvPr/>
          </p:nvCxnSpPr>
          <p:spPr>
            <a:xfrm>
              <a:off x="779667" y="3635436"/>
              <a:ext cx="319705" cy="0"/>
            </a:xfrm>
            <a:prstGeom prst="straightConnector1">
              <a:avLst/>
            </a:prstGeom>
            <a:noFill/>
            <a:ln w="25400" cap="flat" cmpd="sng">
              <a:solidFill>
                <a:srgbClr val="E36C09"/>
              </a:solidFill>
              <a:prstDash val="solid"/>
              <a:round/>
              <a:headEnd type="none" w="sm" len="sm"/>
              <a:tailEnd type="none" w="sm" len="sm"/>
            </a:ln>
            <a:effectLst>
              <a:outerShdw blurRad="40000" dist="20000" dir="5400000" rotWithShape="0">
                <a:srgbClr val="000000">
                  <a:alpha val="37647"/>
                </a:srgbClr>
              </a:outerShdw>
            </a:effectLst>
          </p:spPr>
        </p:cxnSp>
        <p:cxnSp>
          <p:nvCxnSpPr>
            <p:cNvPr id="1086" name="Google Shape;1086;p23"/>
            <p:cNvCxnSpPr/>
            <p:nvPr/>
          </p:nvCxnSpPr>
          <p:spPr>
            <a:xfrm>
              <a:off x="1128581" y="31081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87" name="Google Shape;1087;p23"/>
            <p:cNvCxnSpPr/>
            <p:nvPr/>
          </p:nvCxnSpPr>
          <p:spPr>
            <a:xfrm>
              <a:off x="1128581" y="3260547"/>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88" name="Google Shape;1088;p23"/>
            <p:cNvCxnSpPr/>
            <p:nvPr/>
          </p:nvCxnSpPr>
          <p:spPr>
            <a:xfrm>
              <a:off x="1128581" y="34129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89" name="Google Shape;1089;p23"/>
            <p:cNvCxnSpPr/>
            <p:nvPr/>
          </p:nvCxnSpPr>
          <p:spPr>
            <a:xfrm>
              <a:off x="1128581" y="3565347"/>
              <a:ext cx="45719" cy="0"/>
            </a:xfrm>
            <a:prstGeom prst="straightConnector1">
              <a:avLst/>
            </a:prstGeom>
            <a:noFill/>
            <a:ln w="25400" cap="flat" cmpd="sng">
              <a:solidFill>
                <a:srgbClr val="244061"/>
              </a:solidFill>
              <a:prstDash val="solid"/>
              <a:round/>
              <a:headEnd type="none" w="sm" len="sm"/>
              <a:tailEnd type="none" w="sm" len="sm"/>
            </a:ln>
            <a:effectLst>
              <a:outerShdw blurRad="40000" dist="20000" dir="5400000" rotWithShape="0">
                <a:srgbClr val="000000">
                  <a:alpha val="37647"/>
                </a:srgbClr>
              </a:outerShdw>
            </a:effectLst>
          </p:spPr>
        </p:cxnSp>
        <p:cxnSp>
          <p:nvCxnSpPr>
            <p:cNvPr id="1090" name="Google Shape;1090;p23"/>
            <p:cNvCxnSpPr/>
            <p:nvPr/>
          </p:nvCxnSpPr>
          <p:spPr>
            <a:xfrm>
              <a:off x="1128581" y="31819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91" name="Google Shape;1091;p23"/>
            <p:cNvCxnSpPr/>
            <p:nvPr/>
          </p:nvCxnSpPr>
          <p:spPr>
            <a:xfrm>
              <a:off x="1128581" y="33343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92" name="Google Shape;1092;p23"/>
            <p:cNvCxnSpPr/>
            <p:nvPr/>
          </p:nvCxnSpPr>
          <p:spPr>
            <a:xfrm>
              <a:off x="1128581" y="34867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93" name="Google Shape;1093;p23"/>
            <p:cNvCxnSpPr/>
            <p:nvPr/>
          </p:nvCxnSpPr>
          <p:spPr>
            <a:xfrm>
              <a:off x="1128581" y="3639126"/>
              <a:ext cx="45719" cy="0"/>
            </a:xfrm>
            <a:prstGeom prst="straightConnector1">
              <a:avLst/>
            </a:prstGeom>
            <a:noFill/>
            <a:ln w="25400" cap="flat" cmpd="sng">
              <a:solidFill>
                <a:srgbClr val="984807"/>
              </a:solidFill>
              <a:prstDash val="solid"/>
              <a:round/>
              <a:headEnd type="none" w="sm" len="sm"/>
              <a:tailEnd type="none" w="sm" len="sm"/>
            </a:ln>
            <a:effectLst>
              <a:outerShdw blurRad="40000" dist="20000" dir="5400000" rotWithShape="0">
                <a:srgbClr val="000000">
                  <a:alpha val="37647"/>
                </a:srgbClr>
              </a:outerShdw>
            </a:effectLst>
          </p:spPr>
        </p:cxnSp>
        <p:cxnSp>
          <p:nvCxnSpPr>
            <p:cNvPr id="1094" name="Google Shape;1094;p23"/>
            <p:cNvCxnSpPr/>
            <p:nvPr/>
          </p:nvCxnSpPr>
          <p:spPr>
            <a:xfrm>
              <a:off x="1223828" y="3110807"/>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95" name="Google Shape;1095;p23"/>
            <p:cNvCxnSpPr/>
            <p:nvPr/>
          </p:nvCxnSpPr>
          <p:spPr>
            <a:xfrm>
              <a:off x="1223828" y="3263207"/>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96" name="Google Shape;1096;p23"/>
            <p:cNvCxnSpPr/>
            <p:nvPr/>
          </p:nvCxnSpPr>
          <p:spPr>
            <a:xfrm>
              <a:off x="1223828" y="3415607"/>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97" name="Google Shape;1097;p23"/>
            <p:cNvCxnSpPr/>
            <p:nvPr/>
          </p:nvCxnSpPr>
          <p:spPr>
            <a:xfrm>
              <a:off x="1223828" y="3568007"/>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98" name="Google Shape;1098;p23"/>
            <p:cNvCxnSpPr/>
            <p:nvPr/>
          </p:nvCxnSpPr>
          <p:spPr>
            <a:xfrm>
              <a:off x="1223828" y="3184586"/>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099" name="Google Shape;1099;p23"/>
            <p:cNvCxnSpPr/>
            <p:nvPr/>
          </p:nvCxnSpPr>
          <p:spPr>
            <a:xfrm>
              <a:off x="1223828" y="3336986"/>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100" name="Google Shape;1100;p23"/>
            <p:cNvCxnSpPr/>
            <p:nvPr/>
          </p:nvCxnSpPr>
          <p:spPr>
            <a:xfrm>
              <a:off x="1223828" y="3489386"/>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cxnSp>
          <p:nvCxnSpPr>
            <p:cNvPr id="1101" name="Google Shape;1101;p23"/>
            <p:cNvCxnSpPr/>
            <p:nvPr/>
          </p:nvCxnSpPr>
          <p:spPr>
            <a:xfrm>
              <a:off x="1223828" y="3641786"/>
              <a:ext cx="1291594" cy="0"/>
            </a:xfrm>
            <a:prstGeom prst="straightConnector1">
              <a:avLst/>
            </a:prstGeom>
            <a:noFill/>
            <a:ln w="25400" cap="flat" cmpd="sng">
              <a:solidFill>
                <a:srgbClr val="A5A5A5"/>
              </a:solidFill>
              <a:prstDash val="dashDot"/>
              <a:round/>
              <a:headEnd type="none" w="sm" len="sm"/>
              <a:tailEnd type="none" w="sm" len="sm"/>
            </a:ln>
            <a:effectLst>
              <a:outerShdw blurRad="40000" dist="20000" dir="5400000" rotWithShape="0">
                <a:srgbClr val="000000">
                  <a:alpha val="37647"/>
                </a:srgbClr>
              </a:outerShdw>
            </a:effectLst>
          </p:spPr>
        </p:cxnSp>
      </p:grpSp>
      <p:sp>
        <p:nvSpPr>
          <p:cNvPr id="1102" name="Google Shape;1102;p23"/>
          <p:cNvSpPr txBox="1"/>
          <p:nvPr/>
        </p:nvSpPr>
        <p:spPr>
          <a:xfrm>
            <a:off x="422984" y="3804192"/>
            <a:ext cx="1428433"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a:solidFill>
                  <a:schemeClr val="dk1"/>
                </a:solidFill>
                <a:latin typeface="Calibri"/>
                <a:ea typeface="Calibri"/>
                <a:cs typeface="Calibri"/>
                <a:sym typeface="Calibri"/>
              </a:rPr>
              <a:t>Unmapped BAM</a:t>
            </a:r>
            <a:endParaRPr sz="1400" i="1">
              <a:solidFill>
                <a:schemeClr val="dk1"/>
              </a:solidFill>
              <a:latin typeface="Calibri"/>
              <a:ea typeface="Calibri"/>
              <a:cs typeface="Calibri"/>
              <a:sym typeface="Calibri"/>
            </a:endParaRPr>
          </a:p>
        </p:txBody>
      </p:sp>
      <p:cxnSp>
        <p:nvCxnSpPr>
          <p:cNvPr id="1103" name="Google Shape;1103;p23"/>
          <p:cNvCxnSpPr>
            <a:stCxn id="872" idx="3"/>
            <a:endCxn id="961" idx="1"/>
          </p:cNvCxnSpPr>
          <p:nvPr/>
        </p:nvCxnSpPr>
        <p:spPr>
          <a:xfrm>
            <a:off x="6694070" y="2369772"/>
            <a:ext cx="673500" cy="647700"/>
          </a:xfrm>
          <a:prstGeom prst="bentConnector3">
            <a:avLst>
              <a:gd name="adj1" fmla="val 49999"/>
            </a:avLst>
          </a:prstGeom>
          <a:noFill/>
          <a:ln w="25400" cap="flat" cmpd="sng">
            <a:solidFill>
              <a:srgbClr val="5F497A"/>
            </a:solidFill>
            <a:prstDash val="solid"/>
            <a:round/>
            <a:headEnd type="none" w="sm" len="sm"/>
            <a:tailEnd type="stealth" w="med" len="med"/>
          </a:ln>
          <a:effectLst>
            <a:outerShdw blurRad="40000" dist="20000" dir="5400000" rotWithShape="0">
              <a:srgbClr val="000000">
                <a:alpha val="37647"/>
              </a:srgbClr>
            </a:outerShdw>
          </a:effectLst>
        </p:spPr>
      </p:cxnSp>
      <p:sp>
        <p:nvSpPr>
          <p:cNvPr id="1104" name="Google Shape;1104;p23"/>
          <p:cNvSpPr txBox="1"/>
          <p:nvPr/>
        </p:nvSpPr>
        <p:spPr>
          <a:xfrm>
            <a:off x="3139150" y="3656491"/>
            <a:ext cx="320347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MergeBamAlignment</a:t>
            </a: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combines info + does some extra cleanup </a:t>
            </a:r>
            <a:endParaRPr sz="1400">
              <a:solidFill>
                <a:schemeClr val="dk1"/>
              </a:solidFill>
              <a:latin typeface="Calibri"/>
              <a:ea typeface="Calibri"/>
              <a:cs typeface="Calibri"/>
              <a:sym typeface="Calibri"/>
            </a:endParaRPr>
          </a:p>
        </p:txBody>
      </p:sp>
      <p:sp>
        <p:nvSpPr>
          <p:cNvPr id="1105" name="Google Shape;1105;p23"/>
          <p:cNvSpPr/>
          <p:nvPr/>
        </p:nvSpPr>
        <p:spPr>
          <a:xfrm>
            <a:off x="457200" y="2405234"/>
            <a:ext cx="1430729" cy="340137"/>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a:solidFill>
                  <a:schemeClr val="lt1"/>
                </a:solidFill>
                <a:latin typeface="Calibri"/>
                <a:ea typeface="Calibri"/>
                <a:cs typeface="Calibri"/>
                <a:sym typeface="Calibri"/>
              </a:rPr>
              <a:t>Readgroup metadata</a:t>
            </a:r>
            <a:endParaRPr sz="1100" b="1">
              <a:solidFill>
                <a:schemeClr val="lt1"/>
              </a:solidFill>
              <a:latin typeface="Calibri"/>
              <a:ea typeface="Calibri"/>
              <a:cs typeface="Calibri"/>
              <a:sym typeface="Calibri"/>
            </a:endParaRPr>
          </a:p>
        </p:txBody>
      </p:sp>
      <p:sp>
        <p:nvSpPr>
          <p:cNvPr id="1106" name="Google Shape;1106;p23"/>
          <p:cNvSpPr/>
          <p:nvPr/>
        </p:nvSpPr>
        <p:spPr>
          <a:xfrm>
            <a:off x="7360687" y="2142384"/>
            <a:ext cx="1430729" cy="340137"/>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a:solidFill>
                  <a:schemeClr val="lt1"/>
                </a:solidFill>
                <a:latin typeface="Calibri"/>
                <a:ea typeface="Calibri"/>
                <a:cs typeface="Calibri"/>
                <a:sym typeface="Calibri"/>
              </a:rPr>
              <a:t>ALL THE METADATA!</a:t>
            </a:r>
            <a:endParaRPr sz="1100" b="1">
              <a:solidFill>
                <a:schemeClr val="lt1"/>
              </a:solidFill>
              <a:latin typeface="Calibri"/>
              <a:ea typeface="Calibri"/>
              <a:cs typeface="Calibri"/>
              <a:sym typeface="Calibri"/>
            </a:endParaRPr>
          </a:p>
        </p:txBody>
      </p:sp>
      <p:sp>
        <p:nvSpPr>
          <p:cNvPr id="1107" name="Google Shape;1107;p23"/>
          <p:cNvSpPr/>
          <p:nvPr/>
        </p:nvSpPr>
        <p:spPr>
          <a:xfrm>
            <a:off x="5271588" y="1512464"/>
            <a:ext cx="1430729" cy="340137"/>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a:solidFill>
                  <a:schemeClr val="lt1"/>
                </a:solidFill>
                <a:latin typeface="Calibri"/>
                <a:ea typeface="Calibri"/>
                <a:cs typeface="Calibri"/>
                <a:sym typeface="Calibri"/>
              </a:rPr>
              <a:t>Alignment metadata</a:t>
            </a:r>
            <a:endParaRPr sz="1100" b="1">
              <a:solidFill>
                <a:schemeClr val="lt1"/>
              </a:solidFill>
              <a:latin typeface="Calibri"/>
              <a:ea typeface="Calibri"/>
              <a:cs typeface="Calibri"/>
              <a:sym typeface="Calibri"/>
            </a:endParaRPr>
          </a:p>
        </p:txBody>
      </p:sp>
      <p:sp>
        <p:nvSpPr>
          <p:cNvPr id="244" name="Rectangle 243">
            <a:extLst>
              <a:ext uri="{FF2B5EF4-FFF2-40B4-BE49-F238E27FC236}">
                <a16:creationId xmlns:a16="http://schemas.microsoft.com/office/drawing/2014/main" id="{97ABBD70-E69E-9743-9F2F-41A13ED7200E}"/>
              </a:ext>
            </a:extLst>
          </p:cNvPr>
          <p:cNvSpPr/>
          <p:nvPr/>
        </p:nvSpPr>
        <p:spPr>
          <a:xfrm>
            <a:off x="2608806" y="4728222"/>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11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pic>
        <p:nvPicPr>
          <p:cNvPr id="1119" name="Google Shape;1119;p25" descr="pre-processing_noframe_4.0.png"/>
          <p:cNvPicPr preferRelativeResize="0"/>
          <p:nvPr/>
        </p:nvPicPr>
        <p:blipFill rotWithShape="1">
          <a:blip r:embed="rId3">
            <a:alphaModFix/>
          </a:blip>
          <a:srcRect l="11136"/>
          <a:stretch/>
        </p:blipFill>
        <p:spPr>
          <a:xfrm>
            <a:off x="182880" y="1006449"/>
            <a:ext cx="2432267" cy="4065932"/>
          </a:xfrm>
          <a:prstGeom prst="rect">
            <a:avLst/>
          </a:prstGeom>
          <a:noFill/>
          <a:ln>
            <a:noFill/>
          </a:ln>
        </p:spPr>
      </p:pic>
      <p:sp>
        <p:nvSpPr>
          <p:cNvPr id="1120" name="Google Shape;1120;p25"/>
          <p:cNvSpPr txBox="1">
            <a:spLocks noGrp="1"/>
          </p:cNvSpPr>
          <p:nvPr>
            <p:ph type="title"/>
          </p:nvPr>
        </p:nvSpPr>
        <p:spPr>
          <a:xfrm>
            <a:off x="457200" y="205979"/>
            <a:ext cx="8229600" cy="55720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Special handling for RNAseq splice junctions</a:t>
            </a:r>
            <a:endParaRPr sz="2400" b="0" i="0" u="none" strike="noStrike" cap="none">
              <a:solidFill>
                <a:schemeClr val="lt1"/>
              </a:solidFill>
              <a:latin typeface="Calibri"/>
              <a:ea typeface="Calibri"/>
              <a:cs typeface="Calibri"/>
              <a:sym typeface="Calibri"/>
            </a:endParaRPr>
          </a:p>
        </p:txBody>
      </p:sp>
      <p:cxnSp>
        <p:nvCxnSpPr>
          <p:cNvPr id="1121" name="Google Shape;1121;p25"/>
          <p:cNvCxnSpPr/>
          <p:nvPr/>
        </p:nvCxnSpPr>
        <p:spPr>
          <a:xfrm>
            <a:off x="2478218" y="1091514"/>
            <a:ext cx="0" cy="3892378"/>
          </a:xfrm>
          <a:prstGeom prst="straightConnector1">
            <a:avLst/>
          </a:prstGeom>
          <a:noFill/>
          <a:ln w="25400" cap="flat" cmpd="sng">
            <a:solidFill>
              <a:srgbClr val="31859B"/>
            </a:solidFill>
            <a:prstDash val="solid"/>
            <a:round/>
            <a:headEnd type="none" w="sm" len="sm"/>
            <a:tailEnd type="none" w="sm" len="sm"/>
          </a:ln>
          <a:effectLst>
            <a:outerShdw blurRad="40000" dist="20000" dir="5400000" rotWithShape="0">
              <a:srgbClr val="000000">
                <a:alpha val="37647"/>
              </a:srgbClr>
            </a:outerShdw>
          </a:effectLst>
        </p:spPr>
      </p:cxnSp>
      <p:pic>
        <p:nvPicPr>
          <p:cNvPr id="1122" name="Google Shape;1122;p25" descr="RNAseq_splicing.png"/>
          <p:cNvPicPr preferRelativeResize="0"/>
          <p:nvPr/>
        </p:nvPicPr>
        <p:blipFill rotWithShape="1">
          <a:blip r:embed="rId4">
            <a:alphaModFix/>
          </a:blip>
          <a:srcRect/>
          <a:stretch/>
        </p:blipFill>
        <p:spPr>
          <a:xfrm>
            <a:off x="2576286" y="1256369"/>
            <a:ext cx="6422570" cy="3645879"/>
          </a:xfrm>
          <a:prstGeom prst="rect">
            <a:avLst/>
          </a:prstGeom>
          <a:noFill/>
          <a:ln>
            <a:noFill/>
          </a:ln>
        </p:spPr>
      </p:pic>
      <p:sp>
        <p:nvSpPr>
          <p:cNvPr id="1123" name="Google Shape;1123;p25"/>
          <p:cNvSpPr/>
          <p:nvPr/>
        </p:nvSpPr>
        <p:spPr>
          <a:xfrm rot="-5400000">
            <a:off x="2184745" y="3213505"/>
            <a:ext cx="293473" cy="264205"/>
          </a:xfrm>
          <a:prstGeom prst="triangle">
            <a:avLst>
              <a:gd name="adj" fmla="val 50000"/>
            </a:avLst>
          </a:prstGeom>
          <a:solidFill>
            <a:schemeClr val="accent5"/>
          </a:solidFill>
          <a:ln w="25400" cap="flat" cmpd="sng">
            <a:solidFill>
              <a:srgbClr val="367D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4" name="Google Shape;1124;p25"/>
          <p:cNvSpPr/>
          <p:nvPr/>
        </p:nvSpPr>
        <p:spPr>
          <a:xfrm rot="-5400000">
            <a:off x="2184745" y="2001563"/>
            <a:ext cx="293473" cy="264205"/>
          </a:xfrm>
          <a:prstGeom prst="triangle">
            <a:avLst>
              <a:gd name="adj" fmla="val 50000"/>
            </a:avLst>
          </a:prstGeom>
          <a:solidFill>
            <a:schemeClr val="accent5"/>
          </a:solidFill>
          <a:ln w="25400" cap="flat" cmpd="sng">
            <a:solidFill>
              <a:srgbClr val="367D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Rectangle 7">
            <a:extLst>
              <a:ext uri="{FF2B5EF4-FFF2-40B4-BE49-F238E27FC236}">
                <a16:creationId xmlns:a16="http://schemas.microsoft.com/office/drawing/2014/main" id="{33009548-B22B-FF49-8620-D03CA4222EF1}"/>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38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0910751A-91C6-604F-B000-5E684D31DB6E}"/>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9" name="Picture 138" descr="pre-processing_noframe_4.0.png"/>
          <p:cNvPicPr>
            <a:picLocks noChangeAspect="1"/>
          </p:cNvPicPr>
          <p:nvPr/>
        </p:nvPicPr>
        <p:blipFill rotWithShape="1">
          <a:blip r:embed="rId3">
            <a:extLst>
              <a:ext uri="{28A0092B-C50C-407E-A947-70E740481C1C}">
                <a14:useLocalDpi xmlns:a14="http://schemas.microsoft.com/office/drawing/2010/main" val="0"/>
              </a:ext>
            </a:extLst>
          </a:blip>
          <a:srcRect l="11136"/>
          <a:stretch/>
        </p:blipFill>
        <p:spPr>
          <a:xfrm>
            <a:off x="182880" y="1006449"/>
            <a:ext cx="2432267" cy="4065932"/>
          </a:xfrm>
          <a:prstGeom prst="rect">
            <a:avLst/>
          </a:prstGeom>
        </p:spPr>
      </p:pic>
      <p:sp>
        <p:nvSpPr>
          <p:cNvPr id="3" name="Title 2"/>
          <p:cNvSpPr>
            <a:spLocks noGrp="1"/>
          </p:cNvSpPr>
          <p:nvPr>
            <p:ph type="title"/>
          </p:nvPr>
        </p:nvSpPr>
        <p:spPr>
          <a:xfrm>
            <a:off x="1811044" y="205979"/>
            <a:ext cx="7119892" cy="557208"/>
          </a:xfrm>
        </p:spPr>
        <p:txBody>
          <a:bodyPr/>
          <a:lstStyle/>
          <a:p>
            <a:r>
              <a:rPr lang="en-US" sz="2400" b="1" dirty="0"/>
              <a:t>Step 2: </a:t>
            </a:r>
            <a:r>
              <a:rPr lang="en-US" sz="2400" dirty="0"/>
              <a:t>Mark duplicates to mitigate duplication artifacts</a:t>
            </a:r>
          </a:p>
        </p:txBody>
      </p:sp>
      <p:cxnSp>
        <p:nvCxnSpPr>
          <p:cNvPr id="6" name="Straight Connector 5"/>
          <p:cNvCxnSpPr/>
          <p:nvPr/>
        </p:nvCxnSpPr>
        <p:spPr>
          <a:xfrm>
            <a:off x="2478218" y="1091514"/>
            <a:ext cx="0" cy="3892378"/>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7" name="Isosceles Triangle 6"/>
          <p:cNvSpPr/>
          <p:nvPr/>
        </p:nvSpPr>
        <p:spPr>
          <a:xfrm rot="16200000">
            <a:off x="2184745" y="3161933"/>
            <a:ext cx="293473" cy="26420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68"/>
          <p:cNvSpPr txBox="1">
            <a:spLocks noChangeArrowheads="1"/>
          </p:cNvSpPr>
          <p:nvPr/>
        </p:nvSpPr>
        <p:spPr bwMode="auto">
          <a:xfrm>
            <a:off x="5376022" y="2676778"/>
            <a:ext cx="836160" cy="202339"/>
          </a:xfrm>
          <a:prstGeom prst="rect">
            <a:avLst/>
          </a:prstGeom>
          <a:noFill/>
          <a:ln w="9525">
            <a:noFill/>
            <a:miter lim="800000"/>
            <a:headEnd/>
            <a:tailEnd/>
          </a:ln>
        </p:spPr>
        <p:txBody>
          <a:bodyPr wrap="square">
            <a:prstTxWarp prst="textNoShape">
              <a:avLst/>
            </a:prstTxWarp>
            <a:spAutoFit/>
          </a:bodyPr>
          <a:lstStyle/>
          <a:p>
            <a:r>
              <a:rPr lang="en-US" sz="1200" b="1" dirty="0"/>
              <a:t>Reference</a:t>
            </a:r>
          </a:p>
        </p:txBody>
      </p:sp>
      <p:sp>
        <p:nvSpPr>
          <p:cNvPr id="9" name="TextBox 55"/>
          <p:cNvSpPr txBox="1">
            <a:spLocks noChangeArrowheads="1"/>
          </p:cNvSpPr>
          <p:nvPr/>
        </p:nvSpPr>
        <p:spPr bwMode="auto">
          <a:xfrm>
            <a:off x="5368291" y="3333749"/>
            <a:ext cx="1084681" cy="461665"/>
          </a:xfrm>
          <a:prstGeom prst="rect">
            <a:avLst/>
          </a:prstGeom>
          <a:noFill/>
          <a:ln w="9525">
            <a:noFill/>
            <a:miter lim="800000"/>
            <a:headEnd/>
            <a:tailEnd/>
          </a:ln>
        </p:spPr>
        <p:txBody>
          <a:bodyPr wrap="square">
            <a:prstTxWarp prst="textNoShape">
              <a:avLst/>
            </a:prstTxWarp>
            <a:spAutoFit/>
          </a:bodyPr>
          <a:lstStyle/>
          <a:p>
            <a:r>
              <a:rPr lang="en-US" sz="1200" b="1" dirty="0"/>
              <a:t>Mapped reads</a:t>
            </a:r>
          </a:p>
        </p:txBody>
      </p:sp>
      <p:sp>
        <p:nvSpPr>
          <p:cNvPr id="10" name="Left Brace 9"/>
          <p:cNvSpPr/>
          <p:nvPr/>
        </p:nvSpPr>
        <p:spPr bwMode="auto">
          <a:xfrm rot="10800000">
            <a:off x="5221216" y="2956386"/>
            <a:ext cx="170463" cy="1112710"/>
          </a:xfrm>
          <a:prstGeom prst="leftBrace">
            <a:avLst>
              <a:gd name="adj1" fmla="val 37836"/>
              <a:gd name="adj2" fmla="val 50000"/>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prstTxWarp prst="textNoShape">
              <a:avLst/>
            </a:prstTxWarp>
          </a:bodyPr>
          <a:lstStyle/>
          <a:p>
            <a:pPr defTabSz="914400" eaLnBrk="0" hangingPunct="0">
              <a:defRPr/>
            </a:pPr>
            <a:endParaRPr lang="en-US" sz="2400">
              <a:solidFill>
                <a:schemeClr val="tx1"/>
              </a:solidFill>
              <a:latin typeface="Arial" pitchFamily="28" charset="0"/>
              <a:ea typeface="ＭＳ Ｐゴシック" pitchFamily="28" charset="-128"/>
              <a:cs typeface="ＭＳ Ｐゴシック" pitchFamily="28" charset="-128"/>
            </a:endParaRPr>
          </a:p>
        </p:txBody>
      </p:sp>
      <p:sp>
        <p:nvSpPr>
          <p:cNvPr id="11" name="Left Brace 10"/>
          <p:cNvSpPr/>
          <p:nvPr/>
        </p:nvSpPr>
        <p:spPr bwMode="auto">
          <a:xfrm rot="10800000">
            <a:off x="5221019" y="2719641"/>
            <a:ext cx="162734" cy="157415"/>
          </a:xfrm>
          <a:prstGeom prst="leftBrace">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prstTxWarp prst="textNoShape">
              <a:avLst/>
            </a:prstTxWarp>
          </a:bodyPr>
          <a:lstStyle/>
          <a:p>
            <a:pPr defTabSz="914400" eaLnBrk="0" hangingPunct="0">
              <a:defRPr/>
            </a:pPr>
            <a:endParaRPr lang="en-US" sz="2400">
              <a:solidFill>
                <a:schemeClr val="tx1"/>
              </a:solidFill>
              <a:latin typeface="Arial" pitchFamily="28" charset="0"/>
              <a:ea typeface="ＭＳ Ｐゴシック" pitchFamily="28" charset="-128"/>
              <a:cs typeface="ＭＳ Ｐゴシック" pitchFamily="28" charset="-128"/>
            </a:endParaRPr>
          </a:p>
        </p:txBody>
      </p:sp>
      <p:grpSp>
        <p:nvGrpSpPr>
          <p:cNvPr id="12" name="Group 11"/>
          <p:cNvGrpSpPr/>
          <p:nvPr/>
        </p:nvGrpSpPr>
        <p:grpSpPr>
          <a:xfrm>
            <a:off x="2857016" y="2621562"/>
            <a:ext cx="2308421" cy="1432071"/>
            <a:chOff x="915992" y="1898113"/>
            <a:chExt cx="4312090" cy="2110534"/>
          </a:xfrm>
        </p:grpSpPr>
        <p:sp>
          <p:nvSpPr>
            <p:cNvPr id="13" name="Rectangle 12"/>
            <p:cNvSpPr/>
            <p:nvPr/>
          </p:nvSpPr>
          <p:spPr>
            <a:xfrm rot="5400000">
              <a:off x="2016770" y="797335"/>
              <a:ext cx="2110534" cy="4312090"/>
            </a:xfrm>
            <a:prstGeom prst="rect">
              <a:avLst/>
            </a:prstGeom>
            <a:solidFill>
              <a:schemeClr val="bg1"/>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949231" y="2104273"/>
              <a:ext cx="4226499" cy="1754328"/>
              <a:chOff x="3077236" y="4690444"/>
              <a:chExt cx="4226499" cy="1754328"/>
            </a:xfrm>
          </p:grpSpPr>
          <p:cxnSp>
            <p:nvCxnSpPr>
              <p:cNvPr id="21" name="Straight Connector 67"/>
              <p:cNvCxnSpPr>
                <a:cxnSpLocks noChangeShapeType="1"/>
              </p:cNvCxnSpPr>
              <p:nvPr/>
            </p:nvCxnSpPr>
            <p:spPr bwMode="auto">
              <a:xfrm>
                <a:off x="3176186" y="4719973"/>
                <a:ext cx="3833709" cy="0"/>
              </a:xfrm>
              <a:prstGeom prst="line">
                <a:avLst/>
              </a:prstGeom>
              <a:noFill/>
              <a:ln w="38100" cmpd="dbl">
                <a:solidFill>
                  <a:schemeClr val="tx1"/>
                </a:solidFill>
                <a:round/>
                <a:headEnd/>
                <a:tailEnd/>
              </a:ln>
            </p:spPr>
          </p:cxnSp>
          <p:sp>
            <p:nvSpPr>
              <p:cNvPr id="22" name="Rectangle 60"/>
              <p:cNvSpPr>
                <a:spLocks noChangeArrowheads="1"/>
              </p:cNvSpPr>
              <p:nvPr/>
            </p:nvSpPr>
            <p:spPr bwMode="auto">
              <a:xfrm>
                <a:off x="3636662" y="4892285"/>
                <a:ext cx="93238" cy="58428"/>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p>
            </p:txBody>
          </p:sp>
          <p:sp>
            <p:nvSpPr>
              <p:cNvPr id="23" name="Rectangle 61"/>
              <p:cNvSpPr>
                <a:spLocks noChangeArrowheads="1"/>
              </p:cNvSpPr>
              <p:nvPr/>
            </p:nvSpPr>
            <p:spPr bwMode="auto">
              <a:xfrm>
                <a:off x="3388943" y="4690444"/>
                <a:ext cx="839135" cy="58428"/>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p>
            </p:txBody>
          </p:sp>
          <p:sp>
            <p:nvSpPr>
              <p:cNvPr id="24" name="Rectangle 62"/>
              <p:cNvSpPr>
                <a:spLocks noChangeArrowheads="1"/>
              </p:cNvSpPr>
              <p:nvPr/>
            </p:nvSpPr>
            <p:spPr bwMode="auto">
              <a:xfrm>
                <a:off x="4694265" y="4690444"/>
                <a:ext cx="839135" cy="58428"/>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sp>
            <p:nvSpPr>
              <p:cNvPr id="25" name="Rectangle 63"/>
              <p:cNvSpPr>
                <a:spLocks noChangeArrowheads="1"/>
              </p:cNvSpPr>
              <p:nvPr/>
            </p:nvSpPr>
            <p:spPr bwMode="auto">
              <a:xfrm>
                <a:off x="5999586" y="4690444"/>
                <a:ext cx="839135" cy="58428"/>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grpSp>
            <p:nvGrpSpPr>
              <p:cNvPr id="26" name="Group 159"/>
              <p:cNvGrpSpPr>
                <a:grpSpLocks/>
              </p:cNvGrpSpPr>
              <p:nvPr/>
            </p:nvGrpSpPr>
            <p:grpSpPr bwMode="auto">
              <a:xfrm>
                <a:off x="3947953" y="5897072"/>
                <a:ext cx="1165464" cy="58428"/>
                <a:chOff x="533399" y="2819400"/>
                <a:chExt cx="1905001" cy="76200"/>
              </a:xfrm>
            </p:grpSpPr>
            <p:sp>
              <p:nvSpPr>
                <p:cNvPr id="90" name="Rectangle 107"/>
                <p:cNvSpPr>
                  <a:spLocks noChangeArrowheads="1"/>
                </p:cNvSpPr>
                <p:nvPr/>
              </p:nvSpPr>
              <p:spPr bwMode="auto">
                <a:xfrm>
                  <a:off x="533399" y="2819400"/>
                  <a:ext cx="4572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91" name="Straight Connector 108"/>
                <p:cNvCxnSpPr>
                  <a:cxnSpLocks noChangeShapeType="1"/>
                  <a:stCxn id="90" idx="3"/>
                  <a:endCxn id="92" idx="1"/>
                </p:cNvCxnSpPr>
                <p:nvPr/>
              </p:nvCxnSpPr>
              <p:spPr bwMode="auto">
                <a:xfrm>
                  <a:off x="990599" y="2857500"/>
                  <a:ext cx="762001" cy="1588"/>
                </a:xfrm>
                <a:prstGeom prst="line">
                  <a:avLst/>
                </a:prstGeom>
                <a:noFill/>
                <a:ln w="9525">
                  <a:solidFill>
                    <a:schemeClr val="tx1"/>
                  </a:solidFill>
                  <a:round/>
                  <a:headEnd/>
                  <a:tailEnd/>
                </a:ln>
              </p:spPr>
            </p:cxnSp>
            <p:sp>
              <p:nvSpPr>
                <p:cNvPr id="92" name="Rectangle 109"/>
                <p:cNvSpPr>
                  <a:spLocks noChangeArrowheads="1"/>
                </p:cNvSpPr>
                <p:nvPr/>
              </p:nvSpPr>
              <p:spPr bwMode="auto">
                <a:xfrm>
                  <a:off x="1752600" y="2819400"/>
                  <a:ext cx="685800" cy="76200"/>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grpSp>
          <p:grpSp>
            <p:nvGrpSpPr>
              <p:cNvPr id="27" name="Group 163"/>
              <p:cNvGrpSpPr>
                <a:grpSpLocks/>
              </p:cNvGrpSpPr>
              <p:nvPr/>
            </p:nvGrpSpPr>
            <p:grpSpPr bwMode="auto">
              <a:xfrm>
                <a:off x="3621623" y="5167195"/>
                <a:ext cx="1165462" cy="58428"/>
                <a:chOff x="533400" y="2514600"/>
                <a:chExt cx="1905000" cy="76200"/>
              </a:xfrm>
            </p:grpSpPr>
            <p:sp>
              <p:nvSpPr>
                <p:cNvPr id="87" name="Rectangle 104"/>
                <p:cNvSpPr>
                  <a:spLocks noChangeArrowheads="1"/>
                </p:cNvSpPr>
                <p:nvPr/>
              </p:nvSpPr>
              <p:spPr bwMode="auto">
                <a:xfrm>
                  <a:off x="533400" y="2514600"/>
                  <a:ext cx="990603"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88" name="Straight Connector 105"/>
                <p:cNvCxnSpPr>
                  <a:cxnSpLocks noChangeShapeType="1"/>
                  <a:stCxn id="87" idx="3"/>
                  <a:endCxn id="89" idx="1"/>
                </p:cNvCxnSpPr>
                <p:nvPr/>
              </p:nvCxnSpPr>
              <p:spPr bwMode="auto">
                <a:xfrm>
                  <a:off x="1524003" y="2552700"/>
                  <a:ext cx="762002" cy="1588"/>
                </a:xfrm>
                <a:prstGeom prst="line">
                  <a:avLst/>
                </a:prstGeom>
                <a:noFill/>
                <a:ln w="9525">
                  <a:solidFill>
                    <a:schemeClr val="tx1"/>
                  </a:solidFill>
                  <a:round/>
                  <a:headEnd/>
                  <a:tailEnd/>
                </a:ln>
              </p:spPr>
            </p:cxnSp>
            <p:sp>
              <p:nvSpPr>
                <p:cNvPr id="89" name="Rectangle 106"/>
                <p:cNvSpPr>
                  <a:spLocks noChangeArrowheads="1"/>
                </p:cNvSpPr>
                <p:nvPr/>
              </p:nvSpPr>
              <p:spPr bwMode="auto">
                <a:xfrm>
                  <a:off x="2286000" y="2514600"/>
                  <a:ext cx="152400" cy="76200"/>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grpSp>
          <p:sp>
            <p:nvSpPr>
              <p:cNvPr id="28" name="Rectangle 71"/>
              <p:cNvSpPr>
                <a:spLocks noChangeArrowheads="1"/>
              </p:cNvSpPr>
              <p:nvPr/>
            </p:nvSpPr>
            <p:spPr bwMode="auto">
              <a:xfrm>
                <a:off x="4132926" y="6018591"/>
                <a:ext cx="93238" cy="58428"/>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29" name="Straight Connector 72"/>
              <p:cNvCxnSpPr>
                <a:cxnSpLocks noChangeShapeType="1"/>
                <a:stCxn id="28" idx="3"/>
                <a:endCxn id="30" idx="1"/>
              </p:cNvCxnSpPr>
              <p:nvPr/>
            </p:nvCxnSpPr>
            <p:spPr bwMode="auto">
              <a:xfrm>
                <a:off x="4226163" y="6047804"/>
                <a:ext cx="467688" cy="1218"/>
              </a:xfrm>
              <a:prstGeom prst="line">
                <a:avLst/>
              </a:prstGeom>
              <a:noFill/>
              <a:ln w="9525">
                <a:solidFill>
                  <a:schemeClr val="tx1"/>
                </a:solidFill>
                <a:round/>
                <a:headEnd/>
                <a:tailEnd/>
              </a:ln>
            </p:spPr>
          </p:cxnSp>
          <p:sp>
            <p:nvSpPr>
              <p:cNvPr id="30" name="Rectangle 73"/>
              <p:cNvSpPr>
                <a:spLocks noChangeArrowheads="1"/>
              </p:cNvSpPr>
              <p:nvPr/>
            </p:nvSpPr>
            <p:spPr bwMode="auto">
              <a:xfrm>
                <a:off x="4693851" y="6018591"/>
                <a:ext cx="652661" cy="58428"/>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grpSp>
            <p:nvGrpSpPr>
              <p:cNvPr id="31" name="Group 171"/>
              <p:cNvGrpSpPr>
                <a:grpSpLocks/>
              </p:cNvGrpSpPr>
              <p:nvPr/>
            </p:nvGrpSpPr>
            <p:grpSpPr bwMode="auto">
              <a:xfrm>
                <a:off x="3389442" y="5047191"/>
                <a:ext cx="1258699" cy="58428"/>
                <a:chOff x="533401" y="2209800"/>
                <a:chExt cx="2057399" cy="76200"/>
              </a:xfrm>
            </p:grpSpPr>
            <p:sp>
              <p:nvSpPr>
                <p:cNvPr id="84" name="Rectangle 101"/>
                <p:cNvSpPr>
                  <a:spLocks noChangeArrowheads="1"/>
                </p:cNvSpPr>
                <p:nvPr/>
              </p:nvSpPr>
              <p:spPr bwMode="auto">
                <a:xfrm>
                  <a:off x="533401" y="2209800"/>
                  <a:ext cx="1371603"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85" name="Straight Connector 102"/>
                <p:cNvCxnSpPr>
                  <a:cxnSpLocks noChangeShapeType="1"/>
                  <a:stCxn id="84" idx="3"/>
                  <a:endCxn id="86" idx="1"/>
                </p:cNvCxnSpPr>
                <p:nvPr/>
              </p:nvCxnSpPr>
              <p:spPr bwMode="auto">
                <a:xfrm>
                  <a:off x="1905004" y="2247900"/>
                  <a:ext cx="533401" cy="1588"/>
                </a:xfrm>
                <a:prstGeom prst="line">
                  <a:avLst/>
                </a:prstGeom>
                <a:noFill/>
                <a:ln w="9525">
                  <a:solidFill>
                    <a:schemeClr val="tx1"/>
                  </a:solidFill>
                  <a:round/>
                  <a:headEnd/>
                  <a:tailEnd/>
                </a:ln>
              </p:spPr>
            </p:cxnSp>
            <p:sp>
              <p:nvSpPr>
                <p:cNvPr id="86" name="Rectangle 103"/>
                <p:cNvSpPr>
                  <a:spLocks noChangeArrowheads="1"/>
                </p:cNvSpPr>
                <p:nvPr/>
              </p:nvSpPr>
              <p:spPr bwMode="auto">
                <a:xfrm>
                  <a:off x="2438400" y="2209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nvGrpSpPr>
              <p:cNvPr id="32" name="Group 175"/>
              <p:cNvGrpSpPr>
                <a:grpSpLocks/>
              </p:cNvGrpSpPr>
              <p:nvPr/>
            </p:nvGrpSpPr>
            <p:grpSpPr bwMode="auto">
              <a:xfrm>
                <a:off x="5673255" y="4921484"/>
                <a:ext cx="1165467" cy="497710"/>
                <a:chOff x="-404903" y="2856357"/>
                <a:chExt cx="1904995" cy="648843"/>
              </a:xfrm>
            </p:grpSpPr>
            <p:cxnSp>
              <p:nvCxnSpPr>
                <p:cNvPr id="81" name="Straight Connector 98"/>
                <p:cNvCxnSpPr>
                  <a:cxnSpLocks noChangeShapeType="1"/>
                  <a:endCxn id="82" idx="1"/>
                </p:cNvCxnSpPr>
                <p:nvPr/>
              </p:nvCxnSpPr>
              <p:spPr bwMode="auto">
                <a:xfrm>
                  <a:off x="-404903" y="2894458"/>
                  <a:ext cx="533399" cy="1588"/>
                </a:xfrm>
                <a:prstGeom prst="line">
                  <a:avLst/>
                </a:prstGeom>
                <a:noFill/>
                <a:ln w="9525">
                  <a:solidFill>
                    <a:schemeClr val="tx1"/>
                  </a:solidFill>
                  <a:round/>
                  <a:headEnd/>
                  <a:tailEnd/>
                </a:ln>
              </p:spPr>
            </p:cxnSp>
            <p:sp>
              <p:nvSpPr>
                <p:cNvPr id="82" name="Rectangle 99"/>
                <p:cNvSpPr>
                  <a:spLocks noChangeArrowheads="1"/>
                </p:cNvSpPr>
                <p:nvPr/>
              </p:nvSpPr>
              <p:spPr bwMode="auto">
                <a:xfrm>
                  <a:off x="128496" y="2856357"/>
                  <a:ext cx="1371596" cy="76200"/>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sp>
              <p:nvSpPr>
                <p:cNvPr id="83" name="Rectangle 100"/>
                <p:cNvSpPr>
                  <a:spLocks noChangeArrowheads="1"/>
                </p:cNvSpPr>
                <p:nvPr/>
              </p:nvSpPr>
              <p:spPr bwMode="auto">
                <a:xfrm>
                  <a:off x="381000" y="3429000"/>
                  <a:ext cx="152399"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cxnSp>
            <p:nvCxnSpPr>
              <p:cNvPr id="33" name="Straight Connector 93"/>
              <p:cNvCxnSpPr>
                <a:cxnSpLocks noChangeShapeType="1"/>
              </p:cNvCxnSpPr>
              <p:nvPr/>
            </p:nvCxnSpPr>
            <p:spPr bwMode="auto">
              <a:xfrm>
                <a:off x="5906349" y="5073816"/>
                <a:ext cx="93238" cy="1218"/>
              </a:xfrm>
              <a:prstGeom prst="line">
                <a:avLst/>
              </a:prstGeom>
              <a:noFill/>
              <a:ln w="9525">
                <a:solidFill>
                  <a:schemeClr val="tx1"/>
                </a:solidFill>
                <a:round/>
                <a:headEnd/>
                <a:tailEnd/>
              </a:ln>
            </p:spPr>
          </p:cxnSp>
          <p:cxnSp>
            <p:nvCxnSpPr>
              <p:cNvPr id="34" name="Straight Connector 95"/>
              <p:cNvCxnSpPr>
                <a:cxnSpLocks noChangeShapeType="1"/>
              </p:cNvCxnSpPr>
              <p:nvPr/>
            </p:nvCxnSpPr>
            <p:spPr bwMode="auto">
              <a:xfrm>
                <a:off x="6745487" y="5073816"/>
                <a:ext cx="326332" cy="1218"/>
              </a:xfrm>
              <a:prstGeom prst="line">
                <a:avLst/>
              </a:prstGeom>
              <a:noFill/>
              <a:ln w="9525">
                <a:solidFill>
                  <a:schemeClr val="tx1"/>
                </a:solidFill>
                <a:round/>
                <a:headEnd/>
                <a:tailEnd/>
              </a:ln>
            </p:spPr>
          </p:cxnSp>
          <p:grpSp>
            <p:nvGrpSpPr>
              <p:cNvPr id="35" name="Group 189"/>
              <p:cNvGrpSpPr>
                <a:grpSpLocks/>
              </p:cNvGrpSpPr>
              <p:nvPr/>
            </p:nvGrpSpPr>
            <p:grpSpPr bwMode="auto">
              <a:xfrm>
                <a:off x="3077236" y="4924155"/>
                <a:ext cx="1351936" cy="58428"/>
                <a:chOff x="381001" y="1905000"/>
                <a:chExt cx="2209799" cy="76200"/>
              </a:xfrm>
            </p:grpSpPr>
            <p:sp>
              <p:nvSpPr>
                <p:cNvPr id="76" name="Rectangle 85"/>
                <p:cNvSpPr>
                  <a:spLocks noChangeArrowheads="1"/>
                </p:cNvSpPr>
                <p:nvPr/>
              </p:nvSpPr>
              <p:spPr bwMode="auto">
                <a:xfrm>
                  <a:off x="890497" y="1905000"/>
                  <a:ext cx="1371603"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p>
              </p:txBody>
            </p:sp>
            <p:cxnSp>
              <p:nvCxnSpPr>
                <p:cNvPr id="77" name="Straight Connector 86"/>
                <p:cNvCxnSpPr>
                  <a:cxnSpLocks noChangeShapeType="1"/>
                  <a:stCxn id="79" idx="3"/>
                  <a:endCxn id="76" idx="1"/>
                </p:cNvCxnSpPr>
                <p:nvPr/>
              </p:nvCxnSpPr>
              <p:spPr bwMode="auto">
                <a:xfrm>
                  <a:off x="533401" y="1943100"/>
                  <a:ext cx="357096" cy="1588"/>
                </a:xfrm>
                <a:prstGeom prst="line">
                  <a:avLst/>
                </a:prstGeom>
                <a:noFill/>
                <a:ln w="9525">
                  <a:solidFill>
                    <a:schemeClr val="tx1"/>
                  </a:solidFill>
                  <a:round/>
                  <a:headEnd/>
                  <a:tailEnd/>
                </a:ln>
              </p:spPr>
            </p:cxnSp>
            <p:cxnSp>
              <p:nvCxnSpPr>
                <p:cNvPr id="78" name="Straight Connector 87"/>
                <p:cNvCxnSpPr>
                  <a:cxnSpLocks noChangeShapeType="1"/>
                  <a:stCxn id="76" idx="3"/>
                  <a:endCxn id="80" idx="1"/>
                </p:cNvCxnSpPr>
                <p:nvPr/>
              </p:nvCxnSpPr>
              <p:spPr bwMode="auto">
                <a:xfrm>
                  <a:off x="2262100" y="1943100"/>
                  <a:ext cx="176307" cy="1588"/>
                </a:xfrm>
                <a:prstGeom prst="line">
                  <a:avLst/>
                </a:prstGeom>
                <a:noFill/>
                <a:ln w="9525">
                  <a:solidFill>
                    <a:schemeClr val="tx1"/>
                  </a:solidFill>
                  <a:round/>
                  <a:headEnd/>
                  <a:tailEnd/>
                </a:ln>
              </p:spPr>
            </p:cxnSp>
            <p:sp>
              <p:nvSpPr>
                <p:cNvPr id="79" name="Rectangle 88"/>
                <p:cNvSpPr>
                  <a:spLocks noChangeArrowheads="1"/>
                </p:cNvSpPr>
                <p:nvPr/>
              </p:nvSpPr>
              <p:spPr bwMode="auto">
                <a:xfrm>
                  <a:off x="381001"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sp>
              <p:nvSpPr>
                <p:cNvPr id="80" name="Rectangle 89"/>
                <p:cNvSpPr>
                  <a:spLocks noChangeArrowheads="1"/>
                </p:cNvSpPr>
                <p:nvPr/>
              </p:nvSpPr>
              <p:spPr bwMode="auto">
                <a:xfrm>
                  <a:off x="24384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sp>
            <p:nvSpPr>
              <p:cNvPr id="36" name="Rectangle 80"/>
              <p:cNvSpPr>
                <a:spLocks noChangeArrowheads="1"/>
              </p:cNvSpPr>
              <p:nvPr/>
            </p:nvSpPr>
            <p:spPr bwMode="auto">
              <a:xfrm>
                <a:off x="6993203" y="4807300"/>
                <a:ext cx="93238" cy="58428"/>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p>
            </p:txBody>
          </p:sp>
          <p:sp>
            <p:nvSpPr>
              <p:cNvPr id="37" name="Rectangle 81"/>
              <p:cNvSpPr>
                <a:spLocks noChangeArrowheads="1"/>
              </p:cNvSpPr>
              <p:nvPr/>
            </p:nvSpPr>
            <p:spPr bwMode="auto">
              <a:xfrm>
                <a:off x="3077238" y="4690444"/>
                <a:ext cx="93238" cy="58428"/>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p>
            </p:txBody>
          </p:sp>
          <p:sp>
            <p:nvSpPr>
              <p:cNvPr id="38" name="Rectangle 99"/>
              <p:cNvSpPr>
                <a:spLocks noChangeArrowheads="1"/>
              </p:cNvSpPr>
              <p:nvPr/>
            </p:nvSpPr>
            <p:spPr bwMode="auto">
              <a:xfrm>
                <a:off x="5999587" y="5044592"/>
                <a:ext cx="839136" cy="58451"/>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cxnSp>
            <p:nvCxnSpPr>
              <p:cNvPr id="39" name="Straight Connector 40"/>
              <p:cNvCxnSpPr>
                <a:cxnSpLocks noChangeShapeType="1"/>
                <a:stCxn id="80" idx="3"/>
              </p:cNvCxnSpPr>
              <p:nvPr/>
            </p:nvCxnSpPr>
            <p:spPr bwMode="auto">
              <a:xfrm>
                <a:off x="4429176" y="4953370"/>
                <a:ext cx="264674" cy="1058"/>
              </a:xfrm>
              <a:prstGeom prst="line">
                <a:avLst/>
              </a:prstGeom>
              <a:noFill/>
              <a:ln w="9525">
                <a:solidFill>
                  <a:schemeClr val="tx1"/>
                </a:solidFill>
                <a:round/>
                <a:headEnd/>
                <a:tailEnd/>
              </a:ln>
            </p:spPr>
          </p:cxnSp>
          <p:sp>
            <p:nvSpPr>
              <p:cNvPr id="40" name="Rectangle 62"/>
              <p:cNvSpPr>
                <a:spLocks noChangeArrowheads="1"/>
              </p:cNvSpPr>
              <p:nvPr/>
            </p:nvSpPr>
            <p:spPr bwMode="auto">
              <a:xfrm>
                <a:off x="4694265" y="4922716"/>
                <a:ext cx="839135" cy="58428"/>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grpSp>
            <p:nvGrpSpPr>
              <p:cNvPr id="41" name="Group 163"/>
              <p:cNvGrpSpPr>
                <a:grpSpLocks/>
              </p:cNvGrpSpPr>
              <p:nvPr/>
            </p:nvGrpSpPr>
            <p:grpSpPr bwMode="auto">
              <a:xfrm>
                <a:off x="3621623" y="5291599"/>
                <a:ext cx="1165462" cy="58428"/>
                <a:chOff x="533400" y="2514600"/>
                <a:chExt cx="1905000" cy="76200"/>
              </a:xfrm>
            </p:grpSpPr>
            <p:sp>
              <p:nvSpPr>
                <p:cNvPr id="73" name="Rectangle 104"/>
                <p:cNvSpPr>
                  <a:spLocks noChangeArrowheads="1"/>
                </p:cNvSpPr>
                <p:nvPr/>
              </p:nvSpPr>
              <p:spPr bwMode="auto">
                <a:xfrm>
                  <a:off x="533400" y="2514600"/>
                  <a:ext cx="990603"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74" name="Straight Connector 105"/>
                <p:cNvCxnSpPr>
                  <a:cxnSpLocks noChangeShapeType="1"/>
                  <a:stCxn id="73" idx="3"/>
                  <a:endCxn id="75" idx="1"/>
                </p:cNvCxnSpPr>
                <p:nvPr/>
              </p:nvCxnSpPr>
              <p:spPr bwMode="auto">
                <a:xfrm>
                  <a:off x="1524003" y="2552700"/>
                  <a:ext cx="762002" cy="1588"/>
                </a:xfrm>
                <a:prstGeom prst="line">
                  <a:avLst/>
                </a:prstGeom>
                <a:noFill/>
                <a:ln w="9525">
                  <a:solidFill>
                    <a:schemeClr val="tx1"/>
                  </a:solidFill>
                  <a:round/>
                  <a:headEnd/>
                  <a:tailEnd/>
                </a:ln>
              </p:spPr>
            </p:cxnSp>
            <p:sp>
              <p:nvSpPr>
                <p:cNvPr id="75" name="Rectangle 106"/>
                <p:cNvSpPr>
                  <a:spLocks noChangeArrowheads="1"/>
                </p:cNvSpPr>
                <p:nvPr/>
              </p:nvSpPr>
              <p:spPr bwMode="auto">
                <a:xfrm>
                  <a:off x="2286000" y="2514600"/>
                  <a:ext cx="152400" cy="76200"/>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grpSp>
          <p:grpSp>
            <p:nvGrpSpPr>
              <p:cNvPr id="42" name="Group 163"/>
              <p:cNvGrpSpPr>
                <a:grpSpLocks/>
              </p:cNvGrpSpPr>
              <p:nvPr/>
            </p:nvGrpSpPr>
            <p:grpSpPr bwMode="auto">
              <a:xfrm>
                <a:off x="3621623" y="5411307"/>
                <a:ext cx="1165462" cy="58428"/>
                <a:chOff x="533400" y="2514600"/>
                <a:chExt cx="1905000" cy="76200"/>
              </a:xfrm>
            </p:grpSpPr>
            <p:sp>
              <p:nvSpPr>
                <p:cNvPr id="70" name="Rectangle 104"/>
                <p:cNvSpPr>
                  <a:spLocks noChangeArrowheads="1"/>
                </p:cNvSpPr>
                <p:nvPr/>
              </p:nvSpPr>
              <p:spPr bwMode="auto">
                <a:xfrm>
                  <a:off x="533400" y="2514600"/>
                  <a:ext cx="990603"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71" name="Straight Connector 105"/>
                <p:cNvCxnSpPr>
                  <a:cxnSpLocks noChangeShapeType="1"/>
                  <a:stCxn id="70" idx="3"/>
                  <a:endCxn id="72" idx="1"/>
                </p:cNvCxnSpPr>
                <p:nvPr/>
              </p:nvCxnSpPr>
              <p:spPr bwMode="auto">
                <a:xfrm>
                  <a:off x="1524003" y="2552700"/>
                  <a:ext cx="762002" cy="1588"/>
                </a:xfrm>
                <a:prstGeom prst="line">
                  <a:avLst/>
                </a:prstGeom>
                <a:noFill/>
                <a:ln w="9525">
                  <a:solidFill>
                    <a:schemeClr val="tx1"/>
                  </a:solidFill>
                  <a:round/>
                  <a:headEnd/>
                  <a:tailEnd/>
                </a:ln>
              </p:spPr>
            </p:cxnSp>
            <p:sp>
              <p:nvSpPr>
                <p:cNvPr id="72" name="Rectangle 106"/>
                <p:cNvSpPr>
                  <a:spLocks noChangeArrowheads="1"/>
                </p:cNvSpPr>
                <p:nvPr/>
              </p:nvSpPr>
              <p:spPr bwMode="auto">
                <a:xfrm>
                  <a:off x="2286000" y="2514600"/>
                  <a:ext cx="152400" cy="76200"/>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grpSp>
          <p:grpSp>
            <p:nvGrpSpPr>
              <p:cNvPr id="43" name="Group 163"/>
              <p:cNvGrpSpPr>
                <a:grpSpLocks/>
              </p:cNvGrpSpPr>
              <p:nvPr/>
            </p:nvGrpSpPr>
            <p:grpSpPr bwMode="auto">
              <a:xfrm>
                <a:off x="3621623" y="5536770"/>
                <a:ext cx="1165462" cy="58428"/>
                <a:chOff x="533400" y="2514600"/>
                <a:chExt cx="1905000" cy="76200"/>
              </a:xfrm>
            </p:grpSpPr>
            <p:sp>
              <p:nvSpPr>
                <p:cNvPr id="67" name="Rectangle 104"/>
                <p:cNvSpPr>
                  <a:spLocks noChangeArrowheads="1"/>
                </p:cNvSpPr>
                <p:nvPr/>
              </p:nvSpPr>
              <p:spPr bwMode="auto">
                <a:xfrm>
                  <a:off x="533400" y="2514600"/>
                  <a:ext cx="990603"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68" name="Straight Connector 105"/>
                <p:cNvCxnSpPr>
                  <a:cxnSpLocks noChangeShapeType="1"/>
                  <a:stCxn id="67" idx="3"/>
                  <a:endCxn id="69" idx="1"/>
                </p:cNvCxnSpPr>
                <p:nvPr/>
              </p:nvCxnSpPr>
              <p:spPr bwMode="auto">
                <a:xfrm>
                  <a:off x="1524003" y="2552700"/>
                  <a:ext cx="762002" cy="1588"/>
                </a:xfrm>
                <a:prstGeom prst="line">
                  <a:avLst/>
                </a:prstGeom>
                <a:noFill/>
                <a:ln w="9525">
                  <a:solidFill>
                    <a:schemeClr val="tx1"/>
                  </a:solidFill>
                  <a:round/>
                  <a:headEnd/>
                  <a:tailEnd/>
                </a:ln>
              </p:spPr>
            </p:cxnSp>
            <p:sp>
              <p:nvSpPr>
                <p:cNvPr id="69" name="Rectangle 106"/>
                <p:cNvSpPr>
                  <a:spLocks noChangeArrowheads="1"/>
                </p:cNvSpPr>
                <p:nvPr/>
              </p:nvSpPr>
              <p:spPr bwMode="auto">
                <a:xfrm>
                  <a:off x="2286000" y="2514600"/>
                  <a:ext cx="152400" cy="76200"/>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grpSp>
          <p:grpSp>
            <p:nvGrpSpPr>
              <p:cNvPr id="44" name="Group 163"/>
              <p:cNvGrpSpPr>
                <a:grpSpLocks/>
              </p:cNvGrpSpPr>
              <p:nvPr/>
            </p:nvGrpSpPr>
            <p:grpSpPr bwMode="auto">
              <a:xfrm>
                <a:off x="3621623" y="5661174"/>
                <a:ext cx="1165462" cy="58428"/>
                <a:chOff x="533400" y="2514600"/>
                <a:chExt cx="1905000" cy="76200"/>
              </a:xfrm>
            </p:grpSpPr>
            <p:sp>
              <p:nvSpPr>
                <p:cNvPr id="64" name="Rectangle 104"/>
                <p:cNvSpPr>
                  <a:spLocks noChangeArrowheads="1"/>
                </p:cNvSpPr>
                <p:nvPr/>
              </p:nvSpPr>
              <p:spPr bwMode="auto">
                <a:xfrm>
                  <a:off x="533400" y="2514600"/>
                  <a:ext cx="990603"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65" name="Straight Connector 105"/>
                <p:cNvCxnSpPr>
                  <a:cxnSpLocks noChangeShapeType="1"/>
                  <a:stCxn id="64" idx="3"/>
                  <a:endCxn id="66" idx="1"/>
                </p:cNvCxnSpPr>
                <p:nvPr/>
              </p:nvCxnSpPr>
              <p:spPr bwMode="auto">
                <a:xfrm>
                  <a:off x="1524003" y="2552700"/>
                  <a:ext cx="762002" cy="1588"/>
                </a:xfrm>
                <a:prstGeom prst="line">
                  <a:avLst/>
                </a:prstGeom>
                <a:noFill/>
                <a:ln w="9525">
                  <a:solidFill>
                    <a:schemeClr val="tx1"/>
                  </a:solidFill>
                  <a:round/>
                  <a:headEnd/>
                  <a:tailEnd/>
                </a:ln>
              </p:spPr>
            </p:cxnSp>
            <p:sp>
              <p:nvSpPr>
                <p:cNvPr id="66" name="Rectangle 106"/>
                <p:cNvSpPr>
                  <a:spLocks noChangeArrowheads="1"/>
                </p:cNvSpPr>
                <p:nvPr/>
              </p:nvSpPr>
              <p:spPr bwMode="auto">
                <a:xfrm>
                  <a:off x="2286000" y="2514600"/>
                  <a:ext cx="152400" cy="76200"/>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grpSp>
          <p:grpSp>
            <p:nvGrpSpPr>
              <p:cNvPr id="45" name="Group 163"/>
              <p:cNvGrpSpPr>
                <a:grpSpLocks/>
              </p:cNvGrpSpPr>
              <p:nvPr/>
            </p:nvGrpSpPr>
            <p:grpSpPr bwMode="auto">
              <a:xfrm>
                <a:off x="3621623" y="5780882"/>
                <a:ext cx="1165462" cy="58428"/>
                <a:chOff x="533400" y="2514600"/>
                <a:chExt cx="1905000" cy="76200"/>
              </a:xfrm>
            </p:grpSpPr>
            <p:sp>
              <p:nvSpPr>
                <p:cNvPr id="61" name="Rectangle 104"/>
                <p:cNvSpPr>
                  <a:spLocks noChangeArrowheads="1"/>
                </p:cNvSpPr>
                <p:nvPr/>
              </p:nvSpPr>
              <p:spPr bwMode="auto">
                <a:xfrm>
                  <a:off x="533400" y="2514600"/>
                  <a:ext cx="990603"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62" name="Straight Connector 105"/>
                <p:cNvCxnSpPr>
                  <a:cxnSpLocks noChangeShapeType="1"/>
                  <a:stCxn id="61" idx="3"/>
                  <a:endCxn id="63" idx="1"/>
                </p:cNvCxnSpPr>
                <p:nvPr/>
              </p:nvCxnSpPr>
              <p:spPr bwMode="auto">
                <a:xfrm>
                  <a:off x="1524003" y="2552700"/>
                  <a:ext cx="762002" cy="1588"/>
                </a:xfrm>
                <a:prstGeom prst="line">
                  <a:avLst/>
                </a:prstGeom>
                <a:noFill/>
                <a:ln w="9525">
                  <a:solidFill>
                    <a:schemeClr val="tx1"/>
                  </a:solidFill>
                  <a:round/>
                  <a:headEnd/>
                  <a:tailEnd/>
                </a:ln>
              </p:spPr>
            </p:cxnSp>
            <p:sp>
              <p:nvSpPr>
                <p:cNvPr id="63" name="Rectangle 106"/>
                <p:cNvSpPr>
                  <a:spLocks noChangeArrowheads="1"/>
                </p:cNvSpPr>
                <p:nvPr/>
              </p:nvSpPr>
              <p:spPr bwMode="auto">
                <a:xfrm>
                  <a:off x="2286000" y="2514600"/>
                  <a:ext cx="152400" cy="76200"/>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grpSp>
          <p:sp>
            <p:nvSpPr>
              <p:cNvPr id="46" name="Rectangle 32"/>
              <p:cNvSpPr>
                <a:spLocks noChangeArrowheads="1"/>
              </p:cNvSpPr>
              <p:nvPr/>
            </p:nvSpPr>
            <p:spPr bwMode="auto">
              <a:xfrm>
                <a:off x="4690664" y="6154408"/>
                <a:ext cx="825939" cy="51594"/>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cxnSp>
            <p:nvCxnSpPr>
              <p:cNvPr id="47" name="Straight Connector 33"/>
              <p:cNvCxnSpPr>
                <a:cxnSpLocks noChangeShapeType="1"/>
                <a:stCxn id="46" idx="3"/>
              </p:cNvCxnSpPr>
              <p:nvPr/>
            </p:nvCxnSpPr>
            <p:spPr bwMode="auto">
              <a:xfrm>
                <a:off x="5516603" y="6180205"/>
                <a:ext cx="464591" cy="1075"/>
              </a:xfrm>
              <a:prstGeom prst="line">
                <a:avLst/>
              </a:prstGeom>
              <a:noFill/>
              <a:ln w="9525">
                <a:solidFill>
                  <a:schemeClr val="tx1"/>
                </a:solidFill>
                <a:round/>
                <a:headEnd/>
                <a:tailEnd/>
              </a:ln>
            </p:spPr>
          </p:cxnSp>
          <p:sp>
            <p:nvSpPr>
              <p:cNvPr id="48" name="Rectangle 32"/>
              <p:cNvSpPr>
                <a:spLocks noChangeArrowheads="1"/>
              </p:cNvSpPr>
              <p:nvPr/>
            </p:nvSpPr>
            <p:spPr bwMode="auto">
              <a:xfrm>
                <a:off x="4690659" y="6277735"/>
                <a:ext cx="825939" cy="51594"/>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cxnSp>
            <p:nvCxnSpPr>
              <p:cNvPr id="49" name="Straight Connector 33"/>
              <p:cNvCxnSpPr>
                <a:cxnSpLocks noChangeShapeType="1"/>
                <a:stCxn id="48" idx="3"/>
              </p:cNvCxnSpPr>
              <p:nvPr/>
            </p:nvCxnSpPr>
            <p:spPr bwMode="auto">
              <a:xfrm>
                <a:off x="5516598" y="6303532"/>
                <a:ext cx="464591" cy="1075"/>
              </a:xfrm>
              <a:prstGeom prst="line">
                <a:avLst/>
              </a:prstGeom>
              <a:noFill/>
              <a:ln w="9525">
                <a:solidFill>
                  <a:schemeClr val="tx1"/>
                </a:solidFill>
                <a:round/>
                <a:headEnd/>
                <a:tailEnd/>
              </a:ln>
            </p:spPr>
          </p:cxnSp>
          <p:sp>
            <p:nvSpPr>
              <p:cNvPr id="50" name="Rectangle 32"/>
              <p:cNvSpPr>
                <a:spLocks noChangeArrowheads="1"/>
              </p:cNvSpPr>
              <p:nvPr/>
            </p:nvSpPr>
            <p:spPr bwMode="auto">
              <a:xfrm>
                <a:off x="4690603" y="6393178"/>
                <a:ext cx="825939" cy="51594"/>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cxnSp>
            <p:nvCxnSpPr>
              <p:cNvPr id="51" name="Straight Connector 33"/>
              <p:cNvCxnSpPr>
                <a:cxnSpLocks noChangeShapeType="1"/>
                <a:stCxn id="50" idx="3"/>
              </p:cNvCxnSpPr>
              <p:nvPr/>
            </p:nvCxnSpPr>
            <p:spPr bwMode="auto">
              <a:xfrm>
                <a:off x="5516542" y="6418975"/>
                <a:ext cx="464591" cy="1075"/>
              </a:xfrm>
              <a:prstGeom prst="line">
                <a:avLst/>
              </a:prstGeom>
              <a:noFill/>
              <a:ln w="9525">
                <a:solidFill>
                  <a:schemeClr val="tx1"/>
                </a:solidFill>
                <a:round/>
                <a:headEnd/>
                <a:tailEnd/>
              </a:ln>
            </p:spPr>
          </p:cxnSp>
          <p:cxnSp>
            <p:nvCxnSpPr>
              <p:cNvPr id="52" name="Straight Connector 35"/>
              <p:cNvCxnSpPr>
                <a:cxnSpLocks noChangeShapeType="1"/>
                <a:endCxn id="53" idx="1"/>
              </p:cNvCxnSpPr>
              <p:nvPr/>
            </p:nvCxnSpPr>
            <p:spPr bwMode="auto">
              <a:xfrm>
                <a:off x="4587422" y="5077623"/>
                <a:ext cx="103243" cy="1076"/>
              </a:xfrm>
              <a:prstGeom prst="line">
                <a:avLst/>
              </a:prstGeom>
              <a:noFill/>
              <a:ln w="9525">
                <a:solidFill>
                  <a:schemeClr val="tx1"/>
                </a:solidFill>
                <a:round/>
                <a:headEnd/>
                <a:tailEnd/>
              </a:ln>
            </p:spPr>
          </p:cxnSp>
          <p:sp>
            <p:nvSpPr>
              <p:cNvPr id="53" name="Rectangle 36"/>
              <p:cNvSpPr>
                <a:spLocks noChangeArrowheads="1"/>
              </p:cNvSpPr>
              <p:nvPr/>
            </p:nvSpPr>
            <p:spPr bwMode="auto">
              <a:xfrm>
                <a:off x="4690664" y="5051816"/>
                <a:ext cx="825941" cy="51614"/>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cxnSp>
            <p:nvCxnSpPr>
              <p:cNvPr id="54" name="Straight Connector 37"/>
              <p:cNvCxnSpPr>
                <a:cxnSpLocks noChangeShapeType="1"/>
                <a:stCxn id="53" idx="3"/>
              </p:cNvCxnSpPr>
              <p:nvPr/>
            </p:nvCxnSpPr>
            <p:spPr bwMode="auto">
              <a:xfrm flipV="1">
                <a:off x="5516605" y="5076405"/>
                <a:ext cx="276604" cy="1218"/>
              </a:xfrm>
              <a:prstGeom prst="line">
                <a:avLst/>
              </a:prstGeom>
              <a:noFill/>
              <a:ln w="9525">
                <a:solidFill>
                  <a:schemeClr val="tx1"/>
                </a:solidFill>
                <a:round/>
                <a:headEnd/>
                <a:tailEnd/>
              </a:ln>
            </p:spPr>
          </p:cxnSp>
          <p:sp>
            <p:nvSpPr>
              <p:cNvPr id="55" name="Rectangle 90"/>
              <p:cNvSpPr>
                <a:spLocks noChangeArrowheads="1"/>
              </p:cNvSpPr>
              <p:nvPr/>
            </p:nvSpPr>
            <p:spPr bwMode="auto">
              <a:xfrm>
                <a:off x="6009111" y="5167195"/>
                <a:ext cx="745899" cy="58428"/>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cxnSp>
            <p:nvCxnSpPr>
              <p:cNvPr id="56" name="Straight Connector 91"/>
              <p:cNvCxnSpPr>
                <a:cxnSpLocks noChangeShapeType="1"/>
                <a:stCxn id="55" idx="3"/>
              </p:cNvCxnSpPr>
              <p:nvPr/>
            </p:nvCxnSpPr>
            <p:spPr bwMode="auto">
              <a:xfrm>
                <a:off x="6755010" y="5196409"/>
                <a:ext cx="539848" cy="0"/>
              </a:xfrm>
              <a:prstGeom prst="line">
                <a:avLst/>
              </a:prstGeom>
              <a:noFill/>
              <a:ln w="9525">
                <a:solidFill>
                  <a:schemeClr val="tx1"/>
                </a:solidFill>
                <a:round/>
                <a:headEnd/>
                <a:tailEnd/>
              </a:ln>
            </p:spPr>
          </p:cxnSp>
          <p:sp>
            <p:nvSpPr>
              <p:cNvPr id="57" name="Rectangle 90"/>
              <p:cNvSpPr>
                <a:spLocks noChangeArrowheads="1"/>
              </p:cNvSpPr>
              <p:nvPr/>
            </p:nvSpPr>
            <p:spPr bwMode="auto">
              <a:xfrm>
                <a:off x="6013948" y="5289412"/>
                <a:ext cx="745899" cy="58428"/>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cxnSp>
            <p:nvCxnSpPr>
              <p:cNvPr id="58" name="Straight Connector 91"/>
              <p:cNvCxnSpPr>
                <a:cxnSpLocks noChangeShapeType="1"/>
                <a:stCxn id="57" idx="3"/>
              </p:cNvCxnSpPr>
              <p:nvPr/>
            </p:nvCxnSpPr>
            <p:spPr bwMode="auto">
              <a:xfrm>
                <a:off x="6759847" y="5318626"/>
                <a:ext cx="539848" cy="0"/>
              </a:xfrm>
              <a:prstGeom prst="line">
                <a:avLst/>
              </a:prstGeom>
              <a:noFill/>
              <a:ln w="9525">
                <a:solidFill>
                  <a:schemeClr val="tx1"/>
                </a:solidFill>
                <a:round/>
                <a:headEnd/>
                <a:tailEnd/>
              </a:ln>
            </p:spPr>
          </p:cxnSp>
          <p:sp>
            <p:nvSpPr>
              <p:cNvPr id="59" name="Rectangle 90"/>
              <p:cNvSpPr>
                <a:spLocks noChangeArrowheads="1"/>
              </p:cNvSpPr>
              <p:nvPr/>
            </p:nvSpPr>
            <p:spPr bwMode="auto">
              <a:xfrm>
                <a:off x="6017988" y="5411983"/>
                <a:ext cx="745899" cy="58428"/>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cxnSp>
            <p:nvCxnSpPr>
              <p:cNvPr id="60" name="Straight Connector 91"/>
              <p:cNvCxnSpPr>
                <a:cxnSpLocks noChangeShapeType="1"/>
                <a:stCxn id="59" idx="3"/>
              </p:cNvCxnSpPr>
              <p:nvPr/>
            </p:nvCxnSpPr>
            <p:spPr bwMode="auto">
              <a:xfrm>
                <a:off x="6763887" y="5441197"/>
                <a:ext cx="539848" cy="0"/>
              </a:xfrm>
              <a:prstGeom prst="line">
                <a:avLst/>
              </a:prstGeom>
              <a:noFill/>
              <a:ln w="9525">
                <a:solidFill>
                  <a:schemeClr val="tx1"/>
                </a:solidFill>
                <a:round/>
                <a:headEnd/>
                <a:tailEnd/>
              </a:ln>
            </p:spPr>
          </p:cxnSp>
        </p:grpSp>
        <p:sp>
          <p:nvSpPr>
            <p:cNvPr id="15" name="Multiply 14"/>
            <p:cNvSpPr/>
            <p:nvPr/>
          </p:nvSpPr>
          <p:spPr>
            <a:xfrm>
              <a:off x="1559584" y="2549273"/>
              <a:ext cx="112945" cy="122217"/>
            </a:xfrm>
            <a:prstGeom prst="mathMultiply">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Multiply 15"/>
            <p:cNvSpPr/>
            <p:nvPr/>
          </p:nvSpPr>
          <p:spPr>
            <a:xfrm>
              <a:off x="1559584" y="2671347"/>
              <a:ext cx="112945" cy="122217"/>
            </a:xfrm>
            <a:prstGeom prst="mathMultiply">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Multiply 16"/>
            <p:cNvSpPr/>
            <p:nvPr/>
          </p:nvSpPr>
          <p:spPr>
            <a:xfrm>
              <a:off x="1559584" y="2794624"/>
              <a:ext cx="112945" cy="122217"/>
            </a:xfrm>
            <a:prstGeom prst="mathMultiply">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Multiply 17"/>
            <p:cNvSpPr/>
            <p:nvPr/>
          </p:nvSpPr>
          <p:spPr>
            <a:xfrm>
              <a:off x="1559584" y="2915553"/>
              <a:ext cx="112945" cy="122217"/>
            </a:xfrm>
            <a:prstGeom prst="mathMultiply">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Multiply 18"/>
            <p:cNvSpPr/>
            <p:nvPr/>
          </p:nvSpPr>
          <p:spPr>
            <a:xfrm>
              <a:off x="1559584" y="3043109"/>
              <a:ext cx="112945" cy="122217"/>
            </a:xfrm>
            <a:prstGeom prst="mathMultiply">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Multiply 19"/>
            <p:cNvSpPr/>
            <p:nvPr/>
          </p:nvSpPr>
          <p:spPr>
            <a:xfrm>
              <a:off x="1559584" y="3162817"/>
              <a:ext cx="112945" cy="122217"/>
            </a:xfrm>
            <a:prstGeom prst="mathMultiply">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3" name="Multiply 92"/>
          <p:cNvSpPr/>
          <p:nvPr/>
        </p:nvSpPr>
        <p:spPr>
          <a:xfrm>
            <a:off x="2853432" y="4636234"/>
            <a:ext cx="148984" cy="161214"/>
          </a:xfrm>
          <a:prstGeom prst="mathMultiply">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94" name="TextBox 93"/>
          <p:cNvSpPr txBox="1"/>
          <p:nvPr/>
        </p:nvSpPr>
        <p:spPr>
          <a:xfrm>
            <a:off x="2951727" y="4539404"/>
            <a:ext cx="2607179" cy="307777"/>
          </a:xfrm>
          <a:prstGeom prst="rect">
            <a:avLst/>
          </a:prstGeom>
          <a:noFill/>
        </p:spPr>
        <p:txBody>
          <a:bodyPr wrap="none" rtlCol="0">
            <a:spAutoFit/>
          </a:bodyPr>
          <a:lstStyle/>
          <a:p>
            <a:r>
              <a:rPr lang="en-US" sz="1400" dirty="0"/>
              <a:t>= error propagated in duplicates</a:t>
            </a:r>
          </a:p>
        </p:txBody>
      </p:sp>
      <p:grpSp>
        <p:nvGrpSpPr>
          <p:cNvPr id="95" name="Group 94"/>
          <p:cNvGrpSpPr/>
          <p:nvPr/>
        </p:nvGrpSpPr>
        <p:grpSpPr>
          <a:xfrm>
            <a:off x="6512567" y="2590640"/>
            <a:ext cx="2308421" cy="983292"/>
            <a:chOff x="4124284" y="4733631"/>
            <a:chExt cx="4428630" cy="1346115"/>
          </a:xfrm>
        </p:grpSpPr>
        <p:sp>
          <p:nvSpPr>
            <p:cNvPr id="96" name="Rectangle 95"/>
            <p:cNvSpPr/>
            <p:nvPr/>
          </p:nvSpPr>
          <p:spPr>
            <a:xfrm rot="5400000">
              <a:off x="5723811" y="3250644"/>
              <a:ext cx="1346115" cy="4312090"/>
            </a:xfrm>
            <a:prstGeom prst="rect">
              <a:avLst/>
            </a:prstGeom>
            <a:solidFill>
              <a:schemeClr val="bg1"/>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Connector 67"/>
            <p:cNvCxnSpPr>
              <a:cxnSpLocks noChangeShapeType="1"/>
            </p:cNvCxnSpPr>
            <p:nvPr/>
          </p:nvCxnSpPr>
          <p:spPr bwMode="auto">
            <a:xfrm>
              <a:off x="4339775" y="5003786"/>
              <a:ext cx="3833709" cy="0"/>
            </a:xfrm>
            <a:prstGeom prst="line">
              <a:avLst/>
            </a:prstGeom>
            <a:noFill/>
            <a:ln w="38100" cmpd="dbl">
              <a:solidFill>
                <a:schemeClr val="tx1"/>
              </a:solidFill>
              <a:round/>
              <a:headEnd/>
              <a:tailEnd/>
            </a:ln>
          </p:spPr>
        </p:cxnSp>
        <p:sp>
          <p:nvSpPr>
            <p:cNvPr id="98" name="Rectangle 60"/>
            <p:cNvSpPr>
              <a:spLocks noChangeArrowheads="1"/>
            </p:cNvSpPr>
            <p:nvPr/>
          </p:nvSpPr>
          <p:spPr bwMode="auto">
            <a:xfrm>
              <a:off x="4800251" y="5176098"/>
              <a:ext cx="93238" cy="58428"/>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p>
          </p:txBody>
        </p:sp>
        <p:sp>
          <p:nvSpPr>
            <p:cNvPr id="99" name="Rectangle 61"/>
            <p:cNvSpPr>
              <a:spLocks noChangeArrowheads="1"/>
            </p:cNvSpPr>
            <p:nvPr/>
          </p:nvSpPr>
          <p:spPr bwMode="auto">
            <a:xfrm>
              <a:off x="4552532" y="4974257"/>
              <a:ext cx="839135" cy="58428"/>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p>
          </p:txBody>
        </p:sp>
        <p:sp>
          <p:nvSpPr>
            <p:cNvPr id="100" name="Rectangle 62"/>
            <p:cNvSpPr>
              <a:spLocks noChangeArrowheads="1"/>
            </p:cNvSpPr>
            <p:nvPr/>
          </p:nvSpPr>
          <p:spPr bwMode="auto">
            <a:xfrm>
              <a:off x="5857854" y="4974257"/>
              <a:ext cx="839135" cy="58428"/>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sp>
          <p:nvSpPr>
            <p:cNvPr id="101" name="Rectangle 63"/>
            <p:cNvSpPr>
              <a:spLocks noChangeArrowheads="1"/>
            </p:cNvSpPr>
            <p:nvPr/>
          </p:nvSpPr>
          <p:spPr bwMode="auto">
            <a:xfrm>
              <a:off x="7163175" y="4974257"/>
              <a:ext cx="839135" cy="58428"/>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sp>
          <p:nvSpPr>
            <p:cNvPr id="102" name="Rectangle 107"/>
            <p:cNvSpPr>
              <a:spLocks noChangeArrowheads="1"/>
            </p:cNvSpPr>
            <p:nvPr/>
          </p:nvSpPr>
          <p:spPr bwMode="auto">
            <a:xfrm>
              <a:off x="5111542" y="5573225"/>
              <a:ext cx="279711" cy="58428"/>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103" name="Straight Connector 108"/>
            <p:cNvCxnSpPr>
              <a:cxnSpLocks noChangeShapeType="1"/>
              <a:stCxn id="102" idx="3"/>
              <a:endCxn id="104" idx="1"/>
            </p:cNvCxnSpPr>
            <p:nvPr/>
          </p:nvCxnSpPr>
          <p:spPr bwMode="auto">
            <a:xfrm>
              <a:off x="5391253" y="5602439"/>
              <a:ext cx="466186" cy="1218"/>
            </a:xfrm>
            <a:prstGeom prst="line">
              <a:avLst/>
            </a:prstGeom>
            <a:noFill/>
            <a:ln w="9525">
              <a:solidFill>
                <a:schemeClr val="tx1"/>
              </a:solidFill>
              <a:round/>
              <a:headEnd/>
              <a:tailEnd/>
            </a:ln>
          </p:spPr>
        </p:cxnSp>
        <p:sp>
          <p:nvSpPr>
            <p:cNvPr id="104" name="Rectangle 109"/>
            <p:cNvSpPr>
              <a:spLocks noChangeArrowheads="1"/>
            </p:cNvSpPr>
            <p:nvPr/>
          </p:nvSpPr>
          <p:spPr bwMode="auto">
            <a:xfrm>
              <a:off x="5857439" y="5573225"/>
              <a:ext cx="419567" cy="58428"/>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sp>
          <p:nvSpPr>
            <p:cNvPr id="105" name="Rectangle 104"/>
            <p:cNvSpPr>
              <a:spLocks noChangeArrowheads="1"/>
            </p:cNvSpPr>
            <p:nvPr/>
          </p:nvSpPr>
          <p:spPr bwMode="auto">
            <a:xfrm>
              <a:off x="4785212" y="5451008"/>
              <a:ext cx="606042" cy="58428"/>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106" name="Straight Connector 105"/>
            <p:cNvCxnSpPr>
              <a:cxnSpLocks noChangeShapeType="1"/>
              <a:stCxn id="105" idx="3"/>
              <a:endCxn id="107" idx="1"/>
            </p:cNvCxnSpPr>
            <p:nvPr/>
          </p:nvCxnSpPr>
          <p:spPr bwMode="auto">
            <a:xfrm>
              <a:off x="5391254" y="5480222"/>
              <a:ext cx="466186" cy="1218"/>
            </a:xfrm>
            <a:prstGeom prst="line">
              <a:avLst/>
            </a:prstGeom>
            <a:noFill/>
            <a:ln w="9525">
              <a:solidFill>
                <a:schemeClr val="tx1"/>
              </a:solidFill>
              <a:round/>
              <a:headEnd/>
              <a:tailEnd/>
            </a:ln>
          </p:spPr>
        </p:cxnSp>
        <p:sp>
          <p:nvSpPr>
            <p:cNvPr id="107" name="Rectangle 106"/>
            <p:cNvSpPr>
              <a:spLocks noChangeArrowheads="1"/>
            </p:cNvSpPr>
            <p:nvPr/>
          </p:nvSpPr>
          <p:spPr bwMode="auto">
            <a:xfrm>
              <a:off x="5857441" y="5451008"/>
              <a:ext cx="93237" cy="58428"/>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sp>
          <p:nvSpPr>
            <p:cNvPr id="108" name="Rectangle 71"/>
            <p:cNvSpPr>
              <a:spLocks noChangeArrowheads="1"/>
            </p:cNvSpPr>
            <p:nvPr/>
          </p:nvSpPr>
          <p:spPr bwMode="auto">
            <a:xfrm>
              <a:off x="5296515" y="5694744"/>
              <a:ext cx="93238" cy="58428"/>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109" name="Straight Connector 72"/>
            <p:cNvCxnSpPr>
              <a:cxnSpLocks noChangeShapeType="1"/>
              <a:stCxn id="108" idx="3"/>
              <a:endCxn id="110" idx="1"/>
            </p:cNvCxnSpPr>
            <p:nvPr/>
          </p:nvCxnSpPr>
          <p:spPr bwMode="auto">
            <a:xfrm>
              <a:off x="5389752" y="5723957"/>
              <a:ext cx="467688" cy="1218"/>
            </a:xfrm>
            <a:prstGeom prst="line">
              <a:avLst/>
            </a:prstGeom>
            <a:noFill/>
            <a:ln w="9525">
              <a:solidFill>
                <a:schemeClr val="tx1"/>
              </a:solidFill>
              <a:round/>
              <a:headEnd/>
              <a:tailEnd/>
            </a:ln>
          </p:spPr>
        </p:cxnSp>
        <p:sp>
          <p:nvSpPr>
            <p:cNvPr id="110" name="Rectangle 73"/>
            <p:cNvSpPr>
              <a:spLocks noChangeArrowheads="1"/>
            </p:cNvSpPr>
            <p:nvPr/>
          </p:nvSpPr>
          <p:spPr bwMode="auto">
            <a:xfrm>
              <a:off x="5857440" y="5694744"/>
              <a:ext cx="652661" cy="58428"/>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sp>
          <p:nvSpPr>
            <p:cNvPr id="111" name="Rectangle 101"/>
            <p:cNvSpPr>
              <a:spLocks noChangeArrowheads="1"/>
            </p:cNvSpPr>
            <p:nvPr/>
          </p:nvSpPr>
          <p:spPr bwMode="auto">
            <a:xfrm>
              <a:off x="4553031" y="5331004"/>
              <a:ext cx="839135" cy="58428"/>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112" name="Straight Connector 102"/>
            <p:cNvCxnSpPr>
              <a:cxnSpLocks noChangeShapeType="1"/>
              <a:stCxn id="111" idx="3"/>
              <a:endCxn id="113" idx="1"/>
            </p:cNvCxnSpPr>
            <p:nvPr/>
          </p:nvCxnSpPr>
          <p:spPr bwMode="auto">
            <a:xfrm>
              <a:off x="5392166" y="5360218"/>
              <a:ext cx="326330" cy="1218"/>
            </a:xfrm>
            <a:prstGeom prst="line">
              <a:avLst/>
            </a:prstGeom>
            <a:noFill/>
            <a:ln w="9525">
              <a:solidFill>
                <a:schemeClr val="tx1"/>
              </a:solidFill>
              <a:round/>
              <a:headEnd/>
              <a:tailEnd/>
            </a:ln>
          </p:spPr>
        </p:cxnSp>
        <p:sp>
          <p:nvSpPr>
            <p:cNvPr id="113" name="Rectangle 103"/>
            <p:cNvSpPr>
              <a:spLocks noChangeArrowheads="1"/>
            </p:cNvSpPr>
            <p:nvPr/>
          </p:nvSpPr>
          <p:spPr bwMode="auto">
            <a:xfrm>
              <a:off x="5718497" y="5331004"/>
              <a:ext cx="93237" cy="58428"/>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cxnSp>
          <p:nvCxnSpPr>
            <p:cNvPr id="114" name="Straight Connector 98"/>
            <p:cNvCxnSpPr>
              <a:cxnSpLocks noChangeShapeType="1"/>
              <a:endCxn id="115" idx="1"/>
            </p:cNvCxnSpPr>
            <p:nvPr/>
          </p:nvCxnSpPr>
          <p:spPr bwMode="auto">
            <a:xfrm>
              <a:off x="6836844" y="5234523"/>
              <a:ext cx="326331" cy="1218"/>
            </a:xfrm>
            <a:prstGeom prst="line">
              <a:avLst/>
            </a:prstGeom>
            <a:noFill/>
            <a:ln w="9525">
              <a:solidFill>
                <a:schemeClr val="tx1"/>
              </a:solidFill>
              <a:round/>
              <a:headEnd/>
              <a:tailEnd/>
            </a:ln>
          </p:spPr>
        </p:cxnSp>
        <p:sp>
          <p:nvSpPr>
            <p:cNvPr id="115" name="Rectangle 99"/>
            <p:cNvSpPr>
              <a:spLocks noChangeArrowheads="1"/>
            </p:cNvSpPr>
            <p:nvPr/>
          </p:nvSpPr>
          <p:spPr bwMode="auto">
            <a:xfrm>
              <a:off x="7163175" y="5205298"/>
              <a:ext cx="839136" cy="58451"/>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cxnSp>
          <p:nvCxnSpPr>
            <p:cNvPr id="116" name="Straight Connector 93"/>
            <p:cNvCxnSpPr>
              <a:cxnSpLocks noChangeShapeType="1"/>
            </p:cNvCxnSpPr>
            <p:nvPr/>
          </p:nvCxnSpPr>
          <p:spPr bwMode="auto">
            <a:xfrm>
              <a:off x="7069938" y="5357629"/>
              <a:ext cx="93238" cy="1218"/>
            </a:xfrm>
            <a:prstGeom prst="line">
              <a:avLst/>
            </a:prstGeom>
            <a:noFill/>
            <a:ln w="9525">
              <a:solidFill>
                <a:schemeClr val="tx1"/>
              </a:solidFill>
              <a:round/>
              <a:headEnd/>
              <a:tailEnd/>
            </a:ln>
          </p:spPr>
        </p:cxnSp>
        <p:cxnSp>
          <p:nvCxnSpPr>
            <p:cNvPr id="117" name="Straight Connector 95"/>
            <p:cNvCxnSpPr>
              <a:cxnSpLocks noChangeShapeType="1"/>
            </p:cNvCxnSpPr>
            <p:nvPr/>
          </p:nvCxnSpPr>
          <p:spPr bwMode="auto">
            <a:xfrm>
              <a:off x="7909076" y="5357629"/>
              <a:ext cx="326332" cy="1218"/>
            </a:xfrm>
            <a:prstGeom prst="line">
              <a:avLst/>
            </a:prstGeom>
            <a:noFill/>
            <a:ln w="9525">
              <a:solidFill>
                <a:schemeClr val="tx1"/>
              </a:solidFill>
              <a:round/>
              <a:headEnd/>
              <a:tailEnd/>
            </a:ln>
          </p:spPr>
        </p:cxnSp>
        <p:sp>
          <p:nvSpPr>
            <p:cNvPr id="118" name="Rectangle 85"/>
            <p:cNvSpPr>
              <a:spLocks noChangeArrowheads="1"/>
            </p:cNvSpPr>
            <p:nvPr/>
          </p:nvSpPr>
          <p:spPr bwMode="auto">
            <a:xfrm>
              <a:off x="4552530" y="5207968"/>
              <a:ext cx="839135" cy="58428"/>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p>
          </p:txBody>
        </p:sp>
        <p:cxnSp>
          <p:nvCxnSpPr>
            <p:cNvPr id="119" name="Straight Connector 86"/>
            <p:cNvCxnSpPr>
              <a:cxnSpLocks noChangeShapeType="1"/>
              <a:stCxn id="121" idx="3"/>
              <a:endCxn id="118" idx="1"/>
            </p:cNvCxnSpPr>
            <p:nvPr/>
          </p:nvCxnSpPr>
          <p:spPr bwMode="auto">
            <a:xfrm>
              <a:off x="4334062" y="5237182"/>
              <a:ext cx="218468" cy="1218"/>
            </a:xfrm>
            <a:prstGeom prst="line">
              <a:avLst/>
            </a:prstGeom>
            <a:noFill/>
            <a:ln w="9525">
              <a:solidFill>
                <a:schemeClr val="tx1"/>
              </a:solidFill>
              <a:round/>
              <a:headEnd/>
              <a:tailEnd/>
            </a:ln>
          </p:spPr>
        </p:cxnSp>
        <p:cxnSp>
          <p:nvCxnSpPr>
            <p:cNvPr id="120" name="Straight Connector 87"/>
            <p:cNvCxnSpPr>
              <a:cxnSpLocks noChangeShapeType="1"/>
              <a:stCxn id="118" idx="3"/>
              <a:endCxn id="122" idx="1"/>
            </p:cNvCxnSpPr>
            <p:nvPr/>
          </p:nvCxnSpPr>
          <p:spPr bwMode="auto">
            <a:xfrm>
              <a:off x="5391665" y="5237182"/>
              <a:ext cx="107863" cy="1218"/>
            </a:xfrm>
            <a:prstGeom prst="line">
              <a:avLst/>
            </a:prstGeom>
            <a:noFill/>
            <a:ln w="9525">
              <a:solidFill>
                <a:schemeClr val="tx1"/>
              </a:solidFill>
              <a:round/>
              <a:headEnd/>
              <a:tailEnd/>
            </a:ln>
          </p:spPr>
        </p:cxnSp>
        <p:sp>
          <p:nvSpPr>
            <p:cNvPr id="121" name="Rectangle 88"/>
            <p:cNvSpPr>
              <a:spLocks noChangeArrowheads="1"/>
            </p:cNvSpPr>
            <p:nvPr/>
          </p:nvSpPr>
          <p:spPr bwMode="auto">
            <a:xfrm>
              <a:off x="4240825" y="5207968"/>
              <a:ext cx="93237" cy="58428"/>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sp>
          <p:nvSpPr>
            <p:cNvPr id="122" name="Rectangle 89"/>
            <p:cNvSpPr>
              <a:spLocks noChangeArrowheads="1"/>
            </p:cNvSpPr>
            <p:nvPr/>
          </p:nvSpPr>
          <p:spPr bwMode="auto">
            <a:xfrm>
              <a:off x="5499528" y="5207968"/>
              <a:ext cx="93237" cy="58428"/>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sp>
          <p:nvSpPr>
            <p:cNvPr id="123" name="Rectangle 81"/>
            <p:cNvSpPr>
              <a:spLocks noChangeArrowheads="1"/>
            </p:cNvSpPr>
            <p:nvPr/>
          </p:nvSpPr>
          <p:spPr bwMode="auto">
            <a:xfrm>
              <a:off x="4124284" y="4757068"/>
              <a:ext cx="93238" cy="58428"/>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p>
          </p:txBody>
        </p:sp>
        <p:sp>
          <p:nvSpPr>
            <p:cNvPr id="124" name="Rectangle 99"/>
            <p:cNvSpPr>
              <a:spLocks noChangeArrowheads="1"/>
            </p:cNvSpPr>
            <p:nvPr/>
          </p:nvSpPr>
          <p:spPr bwMode="auto">
            <a:xfrm>
              <a:off x="7163176" y="5328405"/>
              <a:ext cx="839136" cy="58451"/>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cxnSp>
          <p:nvCxnSpPr>
            <p:cNvPr id="125" name="Straight Connector 40"/>
            <p:cNvCxnSpPr>
              <a:cxnSpLocks noChangeShapeType="1"/>
              <a:stCxn id="122" idx="3"/>
            </p:cNvCxnSpPr>
            <p:nvPr/>
          </p:nvCxnSpPr>
          <p:spPr bwMode="auto">
            <a:xfrm>
              <a:off x="5592765" y="5237183"/>
              <a:ext cx="264674" cy="1058"/>
            </a:xfrm>
            <a:prstGeom prst="line">
              <a:avLst/>
            </a:prstGeom>
            <a:noFill/>
            <a:ln w="9525">
              <a:solidFill>
                <a:schemeClr val="tx1"/>
              </a:solidFill>
              <a:round/>
              <a:headEnd/>
              <a:tailEnd/>
            </a:ln>
          </p:spPr>
        </p:cxnSp>
        <p:sp>
          <p:nvSpPr>
            <p:cNvPr id="126" name="Rectangle 62"/>
            <p:cNvSpPr>
              <a:spLocks noChangeArrowheads="1"/>
            </p:cNvSpPr>
            <p:nvPr/>
          </p:nvSpPr>
          <p:spPr bwMode="auto">
            <a:xfrm>
              <a:off x="5857854" y="5206529"/>
              <a:ext cx="839135" cy="58428"/>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sp>
          <p:nvSpPr>
            <p:cNvPr id="127" name="Rectangle 32"/>
            <p:cNvSpPr>
              <a:spLocks noChangeArrowheads="1"/>
            </p:cNvSpPr>
            <p:nvPr/>
          </p:nvSpPr>
          <p:spPr bwMode="auto">
            <a:xfrm>
              <a:off x="5854253" y="5830561"/>
              <a:ext cx="825939" cy="51594"/>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cxnSp>
          <p:nvCxnSpPr>
            <p:cNvPr id="128" name="Straight Connector 33"/>
            <p:cNvCxnSpPr>
              <a:cxnSpLocks noChangeShapeType="1"/>
              <a:stCxn id="127" idx="3"/>
            </p:cNvCxnSpPr>
            <p:nvPr/>
          </p:nvCxnSpPr>
          <p:spPr bwMode="auto">
            <a:xfrm>
              <a:off x="6680192" y="5856358"/>
              <a:ext cx="464591" cy="1075"/>
            </a:xfrm>
            <a:prstGeom prst="line">
              <a:avLst/>
            </a:prstGeom>
            <a:noFill/>
            <a:ln w="9525">
              <a:solidFill>
                <a:schemeClr val="tx1"/>
              </a:solidFill>
              <a:round/>
              <a:headEnd/>
              <a:tailEnd/>
            </a:ln>
          </p:spPr>
        </p:cxnSp>
        <p:cxnSp>
          <p:nvCxnSpPr>
            <p:cNvPr id="129" name="Straight Connector 35"/>
            <p:cNvCxnSpPr>
              <a:cxnSpLocks noChangeShapeType="1"/>
              <a:endCxn id="130" idx="1"/>
            </p:cNvCxnSpPr>
            <p:nvPr/>
          </p:nvCxnSpPr>
          <p:spPr bwMode="auto">
            <a:xfrm>
              <a:off x="5751011" y="5361436"/>
              <a:ext cx="103243" cy="1076"/>
            </a:xfrm>
            <a:prstGeom prst="line">
              <a:avLst/>
            </a:prstGeom>
            <a:noFill/>
            <a:ln w="9525">
              <a:solidFill>
                <a:schemeClr val="tx1"/>
              </a:solidFill>
              <a:round/>
              <a:headEnd/>
              <a:tailEnd/>
            </a:ln>
          </p:spPr>
        </p:cxnSp>
        <p:sp>
          <p:nvSpPr>
            <p:cNvPr id="130" name="Rectangle 36"/>
            <p:cNvSpPr>
              <a:spLocks noChangeArrowheads="1"/>
            </p:cNvSpPr>
            <p:nvPr/>
          </p:nvSpPr>
          <p:spPr bwMode="auto">
            <a:xfrm>
              <a:off x="5854253" y="5335629"/>
              <a:ext cx="825941" cy="51614"/>
            </a:xfrm>
            <a:prstGeom prst="rect">
              <a:avLst/>
            </a:prstGeom>
            <a:solidFill>
              <a:srgbClr val="9BBB59"/>
            </a:solidFill>
            <a:ln w="9525">
              <a:solidFill>
                <a:schemeClr val="tx1"/>
              </a:solidFill>
              <a:round/>
              <a:headEnd/>
              <a:tailEnd/>
            </a:ln>
          </p:spPr>
          <p:txBody>
            <a:bodyPr anchor="ctr">
              <a:prstTxWarp prst="textNoShape">
                <a:avLst/>
              </a:prstTxWarp>
            </a:bodyPr>
            <a:lstStyle/>
            <a:p>
              <a:pPr algn="ctr"/>
              <a:endParaRPr lang="en-US" sz="2000"/>
            </a:p>
          </p:txBody>
        </p:sp>
        <p:cxnSp>
          <p:nvCxnSpPr>
            <p:cNvPr id="131" name="Straight Connector 37"/>
            <p:cNvCxnSpPr>
              <a:cxnSpLocks noChangeShapeType="1"/>
              <a:stCxn id="130" idx="3"/>
            </p:cNvCxnSpPr>
            <p:nvPr/>
          </p:nvCxnSpPr>
          <p:spPr bwMode="auto">
            <a:xfrm flipV="1">
              <a:off x="6680194" y="5360218"/>
              <a:ext cx="276604" cy="1218"/>
            </a:xfrm>
            <a:prstGeom prst="line">
              <a:avLst/>
            </a:prstGeom>
            <a:noFill/>
            <a:ln w="9525">
              <a:solidFill>
                <a:schemeClr val="tx1"/>
              </a:solidFill>
              <a:round/>
              <a:headEnd/>
              <a:tailEnd/>
            </a:ln>
          </p:spPr>
        </p:cxnSp>
        <p:sp>
          <p:nvSpPr>
            <p:cNvPr id="132" name="Rectangle 90"/>
            <p:cNvSpPr>
              <a:spLocks noChangeArrowheads="1"/>
            </p:cNvSpPr>
            <p:nvPr/>
          </p:nvSpPr>
          <p:spPr bwMode="auto">
            <a:xfrm>
              <a:off x="7172700" y="5451008"/>
              <a:ext cx="745899" cy="58428"/>
            </a:xfrm>
            <a:prstGeom prst="rect">
              <a:avLst/>
            </a:prstGeom>
            <a:solidFill>
              <a:srgbClr val="660066"/>
            </a:solidFill>
            <a:ln w="9525">
              <a:solidFill>
                <a:schemeClr val="tx1"/>
              </a:solidFill>
              <a:round/>
              <a:headEnd/>
              <a:tailEnd/>
            </a:ln>
          </p:spPr>
          <p:txBody>
            <a:bodyPr anchor="ctr">
              <a:prstTxWarp prst="textNoShape">
                <a:avLst/>
              </a:prstTxWarp>
            </a:bodyPr>
            <a:lstStyle/>
            <a:p>
              <a:pPr algn="ctr"/>
              <a:endParaRPr lang="en-US" sz="2000"/>
            </a:p>
          </p:txBody>
        </p:sp>
        <p:cxnSp>
          <p:nvCxnSpPr>
            <p:cNvPr id="133" name="Straight Connector 91"/>
            <p:cNvCxnSpPr>
              <a:cxnSpLocks noChangeShapeType="1"/>
              <a:stCxn id="132" idx="3"/>
            </p:cNvCxnSpPr>
            <p:nvPr/>
          </p:nvCxnSpPr>
          <p:spPr bwMode="auto">
            <a:xfrm>
              <a:off x="7918599" y="5480222"/>
              <a:ext cx="539848" cy="0"/>
            </a:xfrm>
            <a:prstGeom prst="line">
              <a:avLst/>
            </a:prstGeom>
            <a:noFill/>
            <a:ln w="9525">
              <a:solidFill>
                <a:schemeClr val="tx1"/>
              </a:solidFill>
              <a:round/>
              <a:headEnd/>
              <a:tailEnd/>
            </a:ln>
          </p:spPr>
        </p:cxnSp>
        <p:sp>
          <p:nvSpPr>
            <p:cNvPr id="134" name="Multiply 133"/>
            <p:cNvSpPr/>
            <p:nvPr/>
          </p:nvSpPr>
          <p:spPr>
            <a:xfrm>
              <a:off x="4866434" y="5419113"/>
              <a:ext cx="112945" cy="122217"/>
            </a:xfrm>
            <a:prstGeom prst="mathMultiply">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35" name="TextBox 134"/>
          <p:cNvSpPr txBox="1"/>
          <p:nvPr/>
        </p:nvSpPr>
        <p:spPr>
          <a:xfrm>
            <a:off x="2805443" y="1238482"/>
            <a:ext cx="5161624" cy="1292662"/>
          </a:xfrm>
          <a:prstGeom prst="rect">
            <a:avLst/>
          </a:prstGeom>
          <a:noFill/>
        </p:spPr>
        <p:txBody>
          <a:bodyPr wrap="square" rtlCol="0">
            <a:spAutoFit/>
          </a:bodyPr>
          <a:lstStyle/>
          <a:p>
            <a:pPr>
              <a:spcAft>
                <a:spcPts val="600"/>
              </a:spcAft>
            </a:pPr>
            <a:r>
              <a:rPr lang="en-US" dirty="0"/>
              <a:t>Duplicates = </a:t>
            </a:r>
            <a:r>
              <a:rPr lang="en-US" b="1" dirty="0"/>
              <a:t>non-independent measurements</a:t>
            </a:r>
            <a:r>
              <a:rPr lang="en-US" dirty="0"/>
              <a:t> </a:t>
            </a:r>
            <a:br>
              <a:rPr lang="en-US" dirty="0"/>
            </a:br>
            <a:r>
              <a:rPr lang="en-US" dirty="0"/>
              <a:t>		     of a sequence fragment</a:t>
            </a:r>
            <a:endParaRPr lang="en-US" sz="1600" dirty="0"/>
          </a:p>
          <a:p>
            <a:pPr>
              <a:spcAft>
                <a:spcPts val="600"/>
              </a:spcAft>
            </a:pPr>
            <a:endParaRPr lang="en-US" sz="1600" dirty="0"/>
          </a:p>
          <a:p>
            <a:pPr>
              <a:spcAft>
                <a:spcPts val="600"/>
              </a:spcAft>
            </a:pPr>
            <a:r>
              <a:rPr lang="en-US" sz="1600" dirty="0"/>
              <a:t>-&gt; Must be removed to assess support for alleles correctly</a:t>
            </a:r>
          </a:p>
        </p:txBody>
      </p:sp>
      <p:sp>
        <p:nvSpPr>
          <p:cNvPr id="136" name="Bent Arrow 135"/>
          <p:cNvSpPr/>
          <p:nvPr/>
        </p:nvSpPr>
        <p:spPr>
          <a:xfrm rot="16200000" flipV="1">
            <a:off x="6091890" y="2908925"/>
            <a:ext cx="459960" cy="1860382"/>
          </a:xfrm>
          <a:prstGeom prst="bentArrow">
            <a:avLst>
              <a:gd name="adj1" fmla="val 12156"/>
              <a:gd name="adj2" fmla="val 18578"/>
              <a:gd name="adj3" fmla="val 25000"/>
              <a:gd name="adj4" fmla="val 437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137" name="TextBox 136"/>
          <p:cNvSpPr txBox="1"/>
          <p:nvPr/>
        </p:nvSpPr>
        <p:spPr>
          <a:xfrm>
            <a:off x="5409081" y="4059342"/>
            <a:ext cx="1824864" cy="307777"/>
          </a:xfrm>
          <a:prstGeom prst="rect">
            <a:avLst/>
          </a:prstGeom>
          <a:noFill/>
        </p:spPr>
        <p:txBody>
          <a:bodyPr wrap="none" rtlCol="0">
            <a:spAutoFit/>
          </a:bodyPr>
          <a:lstStyle/>
          <a:p>
            <a:r>
              <a:rPr lang="en-US" sz="1400" dirty="0"/>
              <a:t>Picard </a:t>
            </a:r>
            <a:r>
              <a:rPr lang="en-US" sz="1400" dirty="0" err="1"/>
              <a:t>MarkDuplicates</a:t>
            </a:r>
            <a:endParaRPr lang="en-US" sz="1400" dirty="0"/>
          </a:p>
        </p:txBody>
      </p:sp>
    </p:spTree>
    <p:extLst>
      <p:ext uri="{BB962C8B-B14F-4D97-AF65-F5344CB8AC3E}">
        <p14:creationId xmlns:p14="http://schemas.microsoft.com/office/powerpoint/2010/main" val="4075903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54963F-2E42-E345-885C-27154E0FF044}"/>
              </a:ext>
            </a:extLst>
          </p:cNvPr>
          <p:cNvSpPr/>
          <p:nvPr/>
        </p:nvSpPr>
        <p:spPr>
          <a:xfrm>
            <a:off x="1970842" y="4737100"/>
            <a:ext cx="3947357"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819922" y="168718"/>
            <a:ext cx="7324078" cy="636133"/>
          </a:xfrm>
          <a:noFill/>
        </p:spPr>
        <p:txBody>
          <a:bodyPr>
            <a:noAutofit/>
          </a:bodyPr>
          <a:lstStyle/>
          <a:p>
            <a:r>
              <a:rPr lang="en-US" sz="2400" dirty="0">
                <a:solidFill>
                  <a:srgbClr val="FFFFFF"/>
                </a:solidFill>
              </a:rPr>
              <a:t>Where does </a:t>
            </a:r>
            <a:r>
              <a:rPr lang="en-US" sz="2400" dirty="0"/>
              <a:t>the </a:t>
            </a:r>
            <a:r>
              <a:rPr lang="en-US" sz="2400" dirty="0">
                <a:solidFill>
                  <a:srgbClr val="FFFFFF"/>
                </a:solidFill>
              </a:rPr>
              <a:t>duplication come from?</a:t>
            </a:r>
          </a:p>
        </p:txBody>
      </p:sp>
      <p:sp>
        <p:nvSpPr>
          <p:cNvPr id="133" name="Shape 58"/>
          <p:cNvSpPr txBox="1">
            <a:spLocks/>
          </p:cNvSpPr>
          <p:nvPr/>
        </p:nvSpPr>
        <p:spPr>
          <a:xfrm>
            <a:off x="424729" y="1014476"/>
            <a:ext cx="4166140" cy="646331"/>
          </a:xfrm>
          <a:prstGeom prst="rect">
            <a:avLst/>
          </a:prstGeom>
        </p:spPr>
        <p:txBody>
          <a:bodyPr vert="horz"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 sz="2000" b="1" dirty="0"/>
              <a:t>LIBRARY </a:t>
            </a:r>
            <a:r>
              <a:rPr lang="en-US" sz="2000" b="1" dirty="0"/>
              <a:t>DUPLICATES</a:t>
            </a:r>
          </a:p>
          <a:p>
            <a:pPr marL="0" indent="0" algn="ctr">
              <a:spcBef>
                <a:spcPts val="0"/>
              </a:spcBef>
              <a:buNone/>
            </a:pPr>
            <a:r>
              <a:rPr lang="en-US" sz="1600" b="1" dirty="0"/>
              <a:t>Caused by PCR</a:t>
            </a:r>
          </a:p>
          <a:p>
            <a:pPr algn="ctr">
              <a:spcBef>
                <a:spcPts val="0"/>
              </a:spcBef>
              <a:buNone/>
            </a:pPr>
            <a:endParaRPr lang="en" sz="2000" dirty="0">
              <a:solidFill>
                <a:srgbClr val="333333"/>
              </a:solidFill>
              <a:highlight>
                <a:srgbClr val="F5F5F5"/>
              </a:highlight>
              <a:latin typeface="Consolas"/>
              <a:ea typeface="Consolas"/>
              <a:cs typeface="Consolas"/>
              <a:sym typeface="Consolas"/>
            </a:endParaRPr>
          </a:p>
          <a:p>
            <a:pPr algn="ctr">
              <a:spcBef>
                <a:spcPts val="0"/>
              </a:spcBef>
              <a:buNone/>
            </a:pPr>
            <a:endParaRPr lang="en" sz="2000" dirty="0"/>
          </a:p>
          <a:p>
            <a:pPr marL="0" indent="0" algn="ctr">
              <a:spcBef>
                <a:spcPts val="0"/>
              </a:spcBef>
              <a:buNone/>
            </a:pPr>
            <a:endParaRPr lang="en" sz="2000" b="1" u="sng" dirty="0"/>
          </a:p>
          <a:p>
            <a:pPr marL="0" indent="0" algn="ctr">
              <a:spcBef>
                <a:spcPts val="0"/>
              </a:spcBef>
              <a:buNone/>
            </a:pPr>
            <a:endParaRPr lang="en" sz="2000" dirty="0"/>
          </a:p>
        </p:txBody>
      </p:sp>
      <p:sp>
        <p:nvSpPr>
          <p:cNvPr id="137" name="Shape 62"/>
          <p:cNvSpPr txBox="1"/>
          <p:nvPr/>
        </p:nvSpPr>
        <p:spPr>
          <a:xfrm>
            <a:off x="5426362" y="4176030"/>
            <a:ext cx="3740318" cy="445615"/>
          </a:xfrm>
          <a:prstGeom prst="rect">
            <a:avLst/>
          </a:prstGeom>
          <a:noFill/>
          <a:ln>
            <a:noFill/>
          </a:ln>
        </p:spPr>
        <p:txBody>
          <a:bodyPr lIns="91425" tIns="91425" rIns="91425" bIns="91425" anchor="t" anchorCtr="0">
            <a:noAutofit/>
          </a:bodyPr>
          <a:lstStyle/>
          <a:p>
            <a:pPr lvl="0"/>
            <a:r>
              <a:rPr lang="en" sz="800" i="1" dirty="0">
                <a:solidFill>
                  <a:srgbClr val="7F7F7F"/>
                </a:solidFill>
              </a:rPr>
              <a:t>https://depts.washington.edu/molmicdx/mdx/tests/NGS16S.shtml</a:t>
            </a:r>
          </a:p>
        </p:txBody>
      </p:sp>
      <p:pic>
        <p:nvPicPr>
          <p:cNvPr id="3" name="Picture 2" descr="pcrcyc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90" y="1860415"/>
            <a:ext cx="4329690" cy="1984014"/>
          </a:xfrm>
          <a:prstGeom prst="rect">
            <a:avLst/>
          </a:prstGeom>
        </p:spPr>
      </p:pic>
      <p:sp>
        <p:nvSpPr>
          <p:cNvPr id="5" name="TextBox 4"/>
          <p:cNvSpPr txBox="1"/>
          <p:nvPr/>
        </p:nvSpPr>
        <p:spPr>
          <a:xfrm>
            <a:off x="426811" y="4215652"/>
            <a:ext cx="4344037" cy="338554"/>
          </a:xfrm>
          <a:prstGeom prst="rect">
            <a:avLst/>
          </a:prstGeom>
          <a:noFill/>
        </p:spPr>
        <p:txBody>
          <a:bodyPr wrap="square" rtlCol="0">
            <a:spAutoFit/>
          </a:bodyPr>
          <a:lstStyle/>
          <a:p>
            <a:r>
              <a:rPr lang="en-US" sz="800" i="1" dirty="0">
                <a:solidFill>
                  <a:schemeClr val="tx1">
                    <a:lumMod val="50000"/>
                    <a:lumOff val="50000"/>
                  </a:schemeClr>
                </a:solidFill>
              </a:rPr>
              <a:t>https://</a:t>
            </a:r>
            <a:r>
              <a:rPr lang="en-US" sz="800" i="1" dirty="0" err="1">
                <a:solidFill>
                  <a:schemeClr val="tx1">
                    <a:lumMod val="50000"/>
                    <a:lumOff val="50000"/>
                  </a:schemeClr>
                </a:solidFill>
              </a:rPr>
              <a:t>www.khanacademy.org</a:t>
            </a:r>
            <a:r>
              <a:rPr lang="en-US" sz="800" i="1" dirty="0">
                <a:solidFill>
                  <a:schemeClr val="tx1">
                    <a:lumMod val="50000"/>
                    <a:lumOff val="50000"/>
                  </a:schemeClr>
                </a:solidFill>
              </a:rPr>
              <a:t>/science/biology/biotech-</a:t>
            </a:r>
            <a:r>
              <a:rPr lang="en-US" sz="800" i="1" dirty="0" err="1">
                <a:solidFill>
                  <a:schemeClr val="tx1">
                    <a:lumMod val="50000"/>
                    <a:lumOff val="50000"/>
                  </a:schemeClr>
                </a:solidFill>
              </a:rPr>
              <a:t>dna</a:t>
            </a:r>
            <a:r>
              <a:rPr lang="en-US" sz="800" i="1" dirty="0">
                <a:solidFill>
                  <a:schemeClr val="tx1">
                    <a:lumMod val="50000"/>
                    <a:lumOff val="50000"/>
                  </a:schemeClr>
                </a:solidFill>
              </a:rPr>
              <a:t>-technology/</a:t>
            </a:r>
            <a:r>
              <a:rPr lang="en-US" sz="800" i="1" dirty="0" err="1">
                <a:solidFill>
                  <a:schemeClr val="tx1">
                    <a:lumMod val="50000"/>
                    <a:lumOff val="50000"/>
                  </a:schemeClr>
                </a:solidFill>
              </a:rPr>
              <a:t>dna</a:t>
            </a:r>
            <a:r>
              <a:rPr lang="en-US" sz="800" i="1" dirty="0">
                <a:solidFill>
                  <a:schemeClr val="tx1">
                    <a:lumMod val="50000"/>
                    <a:lumOff val="50000"/>
                  </a:schemeClr>
                </a:solidFill>
              </a:rPr>
              <a:t>-sequencing-</a:t>
            </a:r>
            <a:r>
              <a:rPr lang="en-US" sz="800" i="1" dirty="0" err="1">
                <a:solidFill>
                  <a:schemeClr val="tx1">
                    <a:lumMod val="50000"/>
                    <a:lumOff val="50000"/>
                  </a:schemeClr>
                </a:solidFill>
              </a:rPr>
              <a:t>pcr</a:t>
            </a:r>
            <a:r>
              <a:rPr lang="en-US" sz="800" i="1" dirty="0">
                <a:solidFill>
                  <a:schemeClr val="tx1">
                    <a:lumMod val="50000"/>
                    <a:lumOff val="50000"/>
                  </a:schemeClr>
                </a:solidFill>
              </a:rPr>
              <a:t>-electrophoresis/a/polymerase-chain-reaction-</a:t>
            </a:r>
            <a:r>
              <a:rPr lang="en-US" sz="800" i="1" dirty="0" err="1">
                <a:solidFill>
                  <a:schemeClr val="tx1">
                    <a:lumMod val="50000"/>
                    <a:lumOff val="50000"/>
                  </a:schemeClr>
                </a:solidFill>
              </a:rPr>
              <a:t>pcr</a:t>
            </a:r>
            <a:r>
              <a:rPr lang="en-US" sz="800" i="1" dirty="0">
                <a:solidFill>
                  <a:schemeClr val="tx1">
                    <a:lumMod val="50000"/>
                    <a:lumOff val="50000"/>
                  </a:schemeClr>
                </a:solidFill>
              </a:rPr>
              <a:t> </a:t>
            </a:r>
          </a:p>
        </p:txBody>
      </p:sp>
      <p:pic>
        <p:nvPicPr>
          <p:cNvPr id="10" name="Picture 9"/>
          <p:cNvPicPr>
            <a:picLocks noChangeAspect="1"/>
          </p:cNvPicPr>
          <p:nvPr/>
        </p:nvPicPr>
        <p:blipFill rotWithShape="1">
          <a:blip r:embed="rId4"/>
          <a:srcRect l="44613"/>
          <a:stretch/>
        </p:blipFill>
        <p:spPr>
          <a:xfrm>
            <a:off x="5426362" y="1860415"/>
            <a:ext cx="2909455" cy="2313709"/>
          </a:xfrm>
          <a:prstGeom prst="rect">
            <a:avLst/>
          </a:prstGeom>
        </p:spPr>
      </p:pic>
      <p:sp>
        <p:nvSpPr>
          <p:cNvPr id="11" name="Rectangle 10"/>
          <p:cNvSpPr/>
          <p:nvPr/>
        </p:nvSpPr>
        <p:spPr>
          <a:xfrm>
            <a:off x="4594680" y="1014477"/>
            <a:ext cx="4572000" cy="646331"/>
          </a:xfrm>
          <a:prstGeom prst="rect">
            <a:avLst/>
          </a:prstGeom>
        </p:spPr>
        <p:txBody>
          <a:bodyPr>
            <a:spAutoFit/>
          </a:bodyPr>
          <a:lstStyle/>
          <a:p>
            <a:pPr algn="ctr">
              <a:spcBef>
                <a:spcPts val="0"/>
              </a:spcBef>
            </a:pPr>
            <a:r>
              <a:rPr lang="en-US" sz="2000" b="1" dirty="0"/>
              <a:t>OPTICAL DUPLICATES</a:t>
            </a:r>
          </a:p>
          <a:p>
            <a:pPr algn="ctr">
              <a:spcBef>
                <a:spcPts val="0"/>
              </a:spcBef>
            </a:pPr>
            <a:r>
              <a:rPr lang="en-US" sz="1600" b="1" dirty="0"/>
              <a:t>Occur during sequencing</a:t>
            </a:r>
            <a:endParaRPr lang="en" sz="1600" b="1" dirty="0"/>
          </a:p>
        </p:txBody>
      </p:sp>
    </p:spTree>
    <p:extLst>
      <p:ext uri="{BB962C8B-B14F-4D97-AF65-F5344CB8AC3E}">
        <p14:creationId xmlns:p14="http://schemas.microsoft.com/office/powerpoint/2010/main" val="663188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11044" y="103601"/>
            <a:ext cx="7332955" cy="738188"/>
          </a:xfrm>
          <a:noFill/>
        </p:spPr>
        <p:txBody>
          <a:bodyPr>
            <a:noAutofit/>
          </a:bodyPr>
          <a:lstStyle/>
          <a:p>
            <a:r>
              <a:rPr lang="en-US" sz="2400" dirty="0">
                <a:solidFill>
                  <a:srgbClr val="FFFFFF"/>
                </a:solidFill>
              </a:rPr>
              <a:t>Identify duplicates using orientation + </a:t>
            </a:r>
            <a:br>
              <a:rPr lang="en-US" sz="2400" dirty="0">
                <a:solidFill>
                  <a:srgbClr val="FFFFFF"/>
                </a:solidFill>
              </a:rPr>
            </a:br>
            <a:r>
              <a:rPr lang="en-US" sz="2400" dirty="0">
                <a:solidFill>
                  <a:srgbClr val="FFFFFF"/>
                </a:solidFill>
              </a:rPr>
              <a:t>“unclipped” 5’ position</a:t>
            </a:r>
          </a:p>
        </p:txBody>
      </p:sp>
      <p:sp>
        <p:nvSpPr>
          <p:cNvPr id="5" name="TextBox 4"/>
          <p:cNvSpPr txBox="1"/>
          <p:nvPr/>
        </p:nvSpPr>
        <p:spPr>
          <a:xfrm>
            <a:off x="620181" y="1100204"/>
            <a:ext cx="3496998" cy="1754326"/>
          </a:xfrm>
          <a:prstGeom prst="rect">
            <a:avLst/>
          </a:prstGeom>
          <a:noFill/>
          <a:ln>
            <a:noFill/>
          </a:ln>
        </p:spPr>
        <p:txBody>
          <a:bodyPr wrap="square" rtlCol="0">
            <a:spAutoFit/>
          </a:bodyPr>
          <a:lstStyle/>
          <a:p>
            <a:r>
              <a:rPr lang="en-US" b="1" dirty="0">
                <a:latin typeface="Courier"/>
                <a:cs typeface="Courier"/>
              </a:rPr>
              <a:t>Pos 1 2 3 4 5 6 7 8 9</a:t>
            </a:r>
          </a:p>
          <a:p>
            <a:r>
              <a:rPr lang="en-US" b="1" dirty="0">
                <a:latin typeface="Courier"/>
                <a:cs typeface="Courier"/>
              </a:rPr>
              <a:t>Ref T A G C C G A T C</a:t>
            </a:r>
          </a:p>
          <a:p>
            <a:r>
              <a:rPr lang="en-US" b="1" dirty="0">
                <a:solidFill>
                  <a:srgbClr val="000000"/>
                </a:solidFill>
                <a:latin typeface="Courier"/>
                <a:cs typeface="Courier"/>
              </a:rPr>
              <a:t> r1</a:t>
            </a:r>
            <a:r>
              <a:rPr lang="en-US" b="1" dirty="0">
                <a:solidFill>
                  <a:srgbClr val="3366FF"/>
                </a:solidFill>
                <a:latin typeface="Courier"/>
                <a:cs typeface="Courier"/>
              </a:rPr>
              <a:t> </a:t>
            </a:r>
            <a:r>
              <a:rPr lang="en-US" b="1" u="sng" dirty="0">
                <a:solidFill>
                  <a:schemeClr val="accent5"/>
                </a:solidFill>
                <a:latin typeface="Courier"/>
                <a:cs typeface="Courier"/>
              </a:rPr>
              <a:t>T</a:t>
            </a:r>
            <a:r>
              <a:rPr lang="en-US" b="1" dirty="0">
                <a:solidFill>
                  <a:schemeClr val="accent5"/>
                </a:solidFill>
                <a:latin typeface="Courier"/>
                <a:cs typeface="Courier"/>
              </a:rPr>
              <a:t> A G C C G A</a:t>
            </a:r>
            <a:r>
              <a:rPr lang="en-US" b="1" dirty="0">
                <a:solidFill>
                  <a:srgbClr val="3366FF"/>
                </a:solidFill>
                <a:latin typeface="Courier"/>
                <a:cs typeface="Courier"/>
              </a:rPr>
              <a:t>    </a:t>
            </a:r>
          </a:p>
          <a:p>
            <a:r>
              <a:rPr lang="en-US" b="1" dirty="0">
                <a:solidFill>
                  <a:srgbClr val="000000"/>
                </a:solidFill>
                <a:latin typeface="Courier"/>
                <a:cs typeface="Courier"/>
              </a:rPr>
              <a:t> r3</a:t>
            </a:r>
            <a:r>
              <a:rPr lang="en-US" b="1" dirty="0">
                <a:solidFill>
                  <a:srgbClr val="3366FF"/>
                </a:solidFill>
                <a:latin typeface="Courier"/>
                <a:cs typeface="Courier"/>
              </a:rPr>
              <a:t> </a:t>
            </a:r>
            <a:r>
              <a:rPr lang="en-US" b="1" u="sng" dirty="0">
                <a:solidFill>
                  <a:schemeClr val="accent5"/>
                </a:solidFill>
                <a:latin typeface="Courier"/>
                <a:cs typeface="Courier"/>
              </a:rPr>
              <a:t>T</a:t>
            </a:r>
            <a:r>
              <a:rPr lang="en-US" b="1" dirty="0">
                <a:solidFill>
                  <a:schemeClr val="accent5"/>
                </a:solidFill>
                <a:latin typeface="Courier"/>
                <a:cs typeface="Courier"/>
              </a:rPr>
              <a:t> A – C CAG A    </a:t>
            </a:r>
          </a:p>
          <a:p>
            <a:r>
              <a:rPr lang="en-US" b="1" dirty="0">
                <a:solidFill>
                  <a:srgbClr val="000000"/>
                </a:solidFill>
                <a:latin typeface="Courier"/>
                <a:cs typeface="Courier"/>
              </a:rPr>
              <a:t> r5</a:t>
            </a:r>
            <a:r>
              <a:rPr lang="en-US" b="1" dirty="0">
                <a:solidFill>
                  <a:srgbClr val="3366FF"/>
                </a:solidFill>
                <a:latin typeface="Courier"/>
                <a:cs typeface="Courier"/>
              </a:rPr>
              <a:t> </a:t>
            </a:r>
            <a:r>
              <a:rPr lang="en-US" b="1" u="sng" dirty="0">
                <a:solidFill>
                  <a:schemeClr val="accent5"/>
                </a:solidFill>
                <a:latin typeface="Courier"/>
                <a:cs typeface="Courier"/>
              </a:rPr>
              <a:t>T</a:t>
            </a:r>
            <a:r>
              <a:rPr lang="en-US" b="1" dirty="0">
                <a:solidFill>
                  <a:schemeClr val="accent5"/>
                </a:solidFill>
                <a:latin typeface="Courier"/>
                <a:cs typeface="Courier"/>
              </a:rPr>
              <a:t> A G C C G A T C</a:t>
            </a:r>
          </a:p>
          <a:p>
            <a:r>
              <a:rPr lang="en-US" b="1" dirty="0">
                <a:solidFill>
                  <a:srgbClr val="000000"/>
                </a:solidFill>
                <a:latin typeface="Courier"/>
                <a:cs typeface="Courier"/>
              </a:rPr>
              <a:t> r6</a:t>
            </a:r>
            <a:r>
              <a:rPr lang="en-US" b="1" dirty="0">
                <a:solidFill>
                  <a:srgbClr val="3366FF"/>
                </a:solidFill>
                <a:latin typeface="Courier"/>
                <a:cs typeface="Courier"/>
              </a:rPr>
              <a:t> </a:t>
            </a:r>
            <a:r>
              <a:rPr lang="en-US" b="1" u="sng" dirty="0">
                <a:solidFill>
                  <a:schemeClr val="bg1">
                    <a:lumMod val="50000"/>
                  </a:schemeClr>
                </a:solidFill>
                <a:latin typeface="Courier"/>
                <a:cs typeface="Courier"/>
              </a:rPr>
              <a:t>S</a:t>
            </a:r>
            <a:r>
              <a:rPr lang="en-US" b="1" dirty="0">
                <a:solidFill>
                  <a:schemeClr val="bg1">
                    <a:lumMod val="50000"/>
                  </a:schemeClr>
                </a:solidFill>
                <a:latin typeface="Courier"/>
                <a:cs typeface="Courier"/>
              </a:rPr>
              <a:t> S </a:t>
            </a:r>
            <a:r>
              <a:rPr lang="en-US" b="1" dirty="0">
                <a:solidFill>
                  <a:schemeClr val="accent5"/>
                </a:solidFill>
                <a:latin typeface="Courier"/>
                <a:cs typeface="Courier"/>
              </a:rPr>
              <a:t>G C C G A</a:t>
            </a:r>
            <a:r>
              <a:rPr lang="en-US" b="1" dirty="0">
                <a:solidFill>
                  <a:srgbClr val="3366FF"/>
                </a:solidFill>
                <a:latin typeface="Courier"/>
                <a:cs typeface="Courier"/>
              </a:rPr>
              <a:t>    </a:t>
            </a:r>
          </a:p>
        </p:txBody>
      </p:sp>
      <p:sp>
        <p:nvSpPr>
          <p:cNvPr id="8" name="TextBox 7"/>
          <p:cNvSpPr txBox="1"/>
          <p:nvPr/>
        </p:nvSpPr>
        <p:spPr>
          <a:xfrm>
            <a:off x="620179" y="3044167"/>
            <a:ext cx="3613151" cy="461665"/>
          </a:xfrm>
          <a:prstGeom prst="rect">
            <a:avLst/>
          </a:prstGeom>
          <a:noFill/>
        </p:spPr>
        <p:txBody>
          <a:bodyPr wrap="square" rtlCol="0">
            <a:spAutoFit/>
          </a:bodyPr>
          <a:lstStyle/>
          <a:p>
            <a:r>
              <a:rPr lang="en-US" sz="1200" i="1" dirty="0"/>
              <a:t>- Grey</a:t>
            </a:r>
            <a:r>
              <a:rPr lang="en-US" sz="1200" i="1" dirty="0">
                <a:solidFill>
                  <a:schemeClr val="bg1">
                    <a:lumMod val="65000"/>
                  </a:schemeClr>
                </a:solidFill>
              </a:rPr>
              <a:t> </a:t>
            </a:r>
            <a:r>
              <a:rPr lang="en-US" sz="1200" i="1" dirty="0"/>
              <a:t>bases are clipped</a:t>
            </a:r>
          </a:p>
          <a:p>
            <a:r>
              <a:rPr lang="en-US" sz="1200" i="1" dirty="0"/>
              <a:t>- Underlined is the expected 5’ start of the read</a:t>
            </a:r>
          </a:p>
        </p:txBody>
      </p:sp>
      <p:cxnSp>
        <p:nvCxnSpPr>
          <p:cNvPr id="7" name="Google Shape;356;p17">
            <a:extLst>
              <a:ext uri="{FF2B5EF4-FFF2-40B4-BE49-F238E27FC236}">
                <a16:creationId xmlns:a16="http://schemas.microsoft.com/office/drawing/2014/main" id="{E7524189-A8DD-2E41-A0F6-348F4020BE59}"/>
              </a:ext>
            </a:extLst>
          </p:cNvPr>
          <p:cNvCxnSpPr/>
          <p:nvPr/>
        </p:nvCxnSpPr>
        <p:spPr>
          <a:xfrm>
            <a:off x="4740071" y="1556946"/>
            <a:ext cx="3128348" cy="0"/>
          </a:xfrm>
          <a:prstGeom prst="straightConnector1">
            <a:avLst/>
          </a:prstGeom>
          <a:noFill/>
          <a:ln w="38100" cap="flat" cmpd="dbl">
            <a:solidFill>
              <a:schemeClr val="dk1"/>
            </a:solidFill>
            <a:prstDash val="solid"/>
            <a:round/>
            <a:headEnd type="none" w="med" len="med"/>
            <a:tailEnd type="none" w="med" len="med"/>
          </a:ln>
        </p:spPr>
      </p:cxnSp>
      <p:sp>
        <p:nvSpPr>
          <p:cNvPr id="9" name="Google Shape;358;p17">
            <a:extLst>
              <a:ext uri="{FF2B5EF4-FFF2-40B4-BE49-F238E27FC236}">
                <a16:creationId xmlns:a16="http://schemas.microsoft.com/office/drawing/2014/main" id="{14B57506-81B2-E64D-AE54-A9C98AA43663}"/>
              </a:ext>
            </a:extLst>
          </p:cNvPr>
          <p:cNvSpPr/>
          <p:nvPr/>
        </p:nvSpPr>
        <p:spPr>
          <a:xfrm>
            <a:off x="4740071" y="1803761"/>
            <a:ext cx="521918" cy="57718"/>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0" name="Google Shape;358;p17">
            <a:extLst>
              <a:ext uri="{FF2B5EF4-FFF2-40B4-BE49-F238E27FC236}">
                <a16:creationId xmlns:a16="http://schemas.microsoft.com/office/drawing/2014/main" id="{FF398F07-F173-6048-B2E4-EE70213CD560}"/>
              </a:ext>
            </a:extLst>
          </p:cNvPr>
          <p:cNvSpPr/>
          <p:nvPr/>
        </p:nvSpPr>
        <p:spPr>
          <a:xfrm>
            <a:off x="6958337" y="1803761"/>
            <a:ext cx="521918" cy="57718"/>
          </a:xfrm>
          <a:prstGeom prst="rect">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3" name="Google Shape;358;p17">
            <a:extLst>
              <a:ext uri="{FF2B5EF4-FFF2-40B4-BE49-F238E27FC236}">
                <a16:creationId xmlns:a16="http://schemas.microsoft.com/office/drawing/2014/main" id="{9DFB4F06-1647-C94B-A7EA-5D0B04A50A62}"/>
              </a:ext>
            </a:extLst>
          </p:cNvPr>
          <p:cNvSpPr/>
          <p:nvPr/>
        </p:nvSpPr>
        <p:spPr>
          <a:xfrm>
            <a:off x="4731173" y="2047245"/>
            <a:ext cx="604007" cy="7224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488E6039-BACD-3B4C-BC51-0B5D8DC9812B}"/>
              </a:ext>
            </a:extLst>
          </p:cNvPr>
          <p:cNvSpPr/>
          <p:nvPr/>
        </p:nvSpPr>
        <p:spPr>
          <a:xfrm>
            <a:off x="4924055" y="1984805"/>
            <a:ext cx="49618" cy="198475"/>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Google Shape;358;p17">
            <a:extLst>
              <a:ext uri="{FF2B5EF4-FFF2-40B4-BE49-F238E27FC236}">
                <a16:creationId xmlns:a16="http://schemas.microsoft.com/office/drawing/2014/main" id="{A2E8698A-8454-FD4B-8550-3ADCD74D8264}"/>
              </a:ext>
            </a:extLst>
          </p:cNvPr>
          <p:cNvSpPr/>
          <p:nvPr/>
        </p:nvSpPr>
        <p:spPr>
          <a:xfrm>
            <a:off x="4731172" y="2322917"/>
            <a:ext cx="703245" cy="73013"/>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 name="Google Shape;358;p17">
            <a:extLst>
              <a:ext uri="{FF2B5EF4-FFF2-40B4-BE49-F238E27FC236}">
                <a16:creationId xmlns:a16="http://schemas.microsoft.com/office/drawing/2014/main" id="{2BB1C5D7-22EA-8E4C-A779-4FEA9898C76C}"/>
              </a:ext>
            </a:extLst>
          </p:cNvPr>
          <p:cNvSpPr/>
          <p:nvPr/>
        </p:nvSpPr>
        <p:spPr>
          <a:xfrm>
            <a:off x="4731172" y="2599362"/>
            <a:ext cx="521918" cy="73016"/>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 name="Rectangle 15">
            <a:extLst>
              <a:ext uri="{FF2B5EF4-FFF2-40B4-BE49-F238E27FC236}">
                <a16:creationId xmlns:a16="http://schemas.microsoft.com/office/drawing/2014/main" id="{DF2204BF-43CB-0F40-B391-C35811D44A65}"/>
              </a:ext>
            </a:extLst>
          </p:cNvPr>
          <p:cNvSpPr/>
          <p:nvPr/>
        </p:nvSpPr>
        <p:spPr>
          <a:xfrm flipH="1">
            <a:off x="4709393" y="2543428"/>
            <a:ext cx="103883" cy="198475"/>
          </a:xfrm>
          <a:prstGeom prst="rect">
            <a:avLst/>
          </a:prstGeom>
          <a:solidFill>
            <a:schemeClr val="bg1">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Google Shape;358;p17">
            <a:extLst>
              <a:ext uri="{FF2B5EF4-FFF2-40B4-BE49-F238E27FC236}">
                <a16:creationId xmlns:a16="http://schemas.microsoft.com/office/drawing/2014/main" id="{5837B646-252F-124C-B7F3-346C3E7E62F1}"/>
              </a:ext>
            </a:extLst>
          </p:cNvPr>
          <p:cNvSpPr/>
          <p:nvPr/>
        </p:nvSpPr>
        <p:spPr>
          <a:xfrm>
            <a:off x="6958337" y="2047245"/>
            <a:ext cx="521918" cy="72067"/>
          </a:xfrm>
          <a:prstGeom prst="rect">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8" name="Google Shape;358;p17">
            <a:extLst>
              <a:ext uri="{FF2B5EF4-FFF2-40B4-BE49-F238E27FC236}">
                <a16:creationId xmlns:a16="http://schemas.microsoft.com/office/drawing/2014/main" id="{136ECB0A-732D-A649-848B-4BB4806D654D}"/>
              </a:ext>
            </a:extLst>
          </p:cNvPr>
          <p:cNvSpPr/>
          <p:nvPr/>
        </p:nvSpPr>
        <p:spPr>
          <a:xfrm>
            <a:off x="6958337" y="2322917"/>
            <a:ext cx="521918" cy="72067"/>
          </a:xfrm>
          <a:prstGeom prst="rect">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9" name="Google Shape;358;p17">
            <a:extLst>
              <a:ext uri="{FF2B5EF4-FFF2-40B4-BE49-F238E27FC236}">
                <a16:creationId xmlns:a16="http://schemas.microsoft.com/office/drawing/2014/main" id="{C3E37F74-D0E0-9C4A-8EAD-5D0F1E2B8356}"/>
              </a:ext>
            </a:extLst>
          </p:cNvPr>
          <p:cNvSpPr/>
          <p:nvPr/>
        </p:nvSpPr>
        <p:spPr>
          <a:xfrm>
            <a:off x="6958337" y="2599362"/>
            <a:ext cx="521918" cy="72067"/>
          </a:xfrm>
          <a:prstGeom prst="rect">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21" name="Straight Connector 20">
            <a:extLst>
              <a:ext uri="{FF2B5EF4-FFF2-40B4-BE49-F238E27FC236}">
                <a16:creationId xmlns:a16="http://schemas.microsoft.com/office/drawing/2014/main" id="{D80E5006-7B0D-0746-9B23-448AA1874D86}"/>
              </a:ext>
            </a:extLst>
          </p:cNvPr>
          <p:cNvCxnSpPr>
            <a:stCxn id="9" idx="3"/>
            <a:endCxn id="10" idx="1"/>
          </p:cNvCxnSpPr>
          <p:nvPr/>
        </p:nvCxnSpPr>
        <p:spPr>
          <a:xfrm>
            <a:off x="5261989" y="1832620"/>
            <a:ext cx="169634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D932A158-33E0-4643-B7F5-A3453CBB449F}"/>
              </a:ext>
            </a:extLst>
          </p:cNvPr>
          <p:cNvCxnSpPr>
            <a:cxnSpLocks/>
            <a:stCxn id="13" idx="3"/>
            <a:endCxn id="17" idx="1"/>
          </p:cNvCxnSpPr>
          <p:nvPr/>
        </p:nvCxnSpPr>
        <p:spPr>
          <a:xfrm flipV="1">
            <a:off x="5335180" y="2083279"/>
            <a:ext cx="1623157" cy="8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604A42B6-A83E-8A4D-9B77-E1B558435CB4}"/>
              </a:ext>
            </a:extLst>
          </p:cNvPr>
          <p:cNvCxnSpPr>
            <a:cxnSpLocks/>
            <a:stCxn id="14" idx="3"/>
            <a:endCxn id="18" idx="1"/>
          </p:cNvCxnSpPr>
          <p:nvPr/>
        </p:nvCxnSpPr>
        <p:spPr>
          <a:xfrm flipV="1">
            <a:off x="5434417" y="2358951"/>
            <a:ext cx="1523920" cy="47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7D72A378-7F6A-914C-AE8A-55A5C1438B87}"/>
              </a:ext>
            </a:extLst>
          </p:cNvPr>
          <p:cNvCxnSpPr>
            <a:cxnSpLocks/>
            <a:stCxn id="15" idx="3"/>
            <a:endCxn id="19" idx="1"/>
          </p:cNvCxnSpPr>
          <p:nvPr/>
        </p:nvCxnSpPr>
        <p:spPr>
          <a:xfrm flipV="1">
            <a:off x="5253090" y="2635396"/>
            <a:ext cx="1705247" cy="47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AE35941E-F104-2043-A5C9-22132B016E6B}"/>
              </a:ext>
            </a:extLst>
          </p:cNvPr>
          <p:cNvSpPr txBox="1"/>
          <p:nvPr/>
        </p:nvSpPr>
        <p:spPr>
          <a:xfrm>
            <a:off x="4599341" y="3027233"/>
            <a:ext cx="3174239" cy="646331"/>
          </a:xfrm>
          <a:prstGeom prst="rect">
            <a:avLst/>
          </a:prstGeom>
          <a:noFill/>
        </p:spPr>
        <p:txBody>
          <a:bodyPr wrap="square" rtlCol="0">
            <a:spAutoFit/>
          </a:bodyPr>
          <a:lstStyle/>
          <a:p>
            <a:r>
              <a:rPr lang="en-US" sz="1200" i="1" dirty="0"/>
              <a:t>2</a:t>
            </a:r>
            <a:r>
              <a:rPr lang="en-US" sz="1200" i="1" baseline="30000" dirty="0"/>
              <a:t>nd of pair </a:t>
            </a:r>
            <a:r>
              <a:rPr lang="en-US" sz="1200" i="1" dirty="0"/>
              <a:t>mates (in orange) are shown as identical but they could display the same variations as the  1</a:t>
            </a:r>
            <a:r>
              <a:rPr lang="en-US" sz="1200" i="1" baseline="30000" dirty="0"/>
              <a:t>st of pair</a:t>
            </a:r>
            <a:r>
              <a:rPr lang="en-US" sz="1200" i="1" dirty="0"/>
              <a:t> mates</a:t>
            </a:r>
          </a:p>
        </p:txBody>
      </p:sp>
      <p:sp>
        <p:nvSpPr>
          <p:cNvPr id="33" name="Rectangle 32">
            <a:extLst>
              <a:ext uri="{FF2B5EF4-FFF2-40B4-BE49-F238E27FC236}">
                <a16:creationId xmlns:a16="http://schemas.microsoft.com/office/drawing/2014/main" id="{2DCD0FCE-186E-A245-BF8A-9ACA59F6EB7C}"/>
              </a:ext>
            </a:extLst>
          </p:cNvPr>
          <p:cNvSpPr/>
          <p:nvPr/>
        </p:nvSpPr>
        <p:spPr>
          <a:xfrm>
            <a:off x="609178" y="3929460"/>
            <a:ext cx="8183527" cy="738664"/>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dirty="0"/>
              <a:t>Coming from the same input DNA template -&gt; assume reads have same start position</a:t>
            </a:r>
          </a:p>
          <a:p>
            <a:pPr marL="285750" indent="-285750">
              <a:spcAft>
                <a:spcPts val="1200"/>
              </a:spcAft>
              <a:buFont typeface="Arial" panose="020B0604020202020204" pitchFamily="34" charset="0"/>
              <a:buChar char="•"/>
            </a:pPr>
            <a:r>
              <a:rPr lang="en-US" sz="1600" dirty="0"/>
              <a:t>Choose representative read based on base quality scores and other criteria; mark others</a:t>
            </a:r>
          </a:p>
        </p:txBody>
      </p:sp>
      <p:sp>
        <p:nvSpPr>
          <p:cNvPr id="22" name="Rectangle 21">
            <a:extLst>
              <a:ext uri="{FF2B5EF4-FFF2-40B4-BE49-F238E27FC236}">
                <a16:creationId xmlns:a16="http://schemas.microsoft.com/office/drawing/2014/main" id="{3C75CF32-162C-0046-A01E-D49ECC517842}"/>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009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C523C1-4EB4-1F4F-BAB1-65A42627B37B}"/>
              </a:ext>
            </a:extLst>
          </p:cNvPr>
          <p:cNvSpPr/>
          <p:nvPr/>
        </p:nvSpPr>
        <p:spPr>
          <a:xfrm>
            <a:off x="399496" y="4737100"/>
            <a:ext cx="5518704"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811044" y="205979"/>
            <a:ext cx="6875755" cy="557208"/>
          </a:xfrm>
        </p:spPr>
        <p:txBody>
          <a:bodyPr/>
          <a:lstStyle/>
          <a:p>
            <a:r>
              <a:rPr lang="en-US" sz="2400" dirty="0"/>
              <a:t>Marking duplicates allows us to </a:t>
            </a:r>
            <a:r>
              <a:rPr lang="en-US" sz="2400" i="1" dirty="0"/>
              <a:t>ignore</a:t>
            </a:r>
            <a:r>
              <a:rPr lang="en-US" sz="2400" dirty="0"/>
              <a:t> those reads</a:t>
            </a:r>
          </a:p>
        </p:txBody>
      </p:sp>
      <p:grpSp>
        <p:nvGrpSpPr>
          <p:cNvPr id="8" name="Group 7"/>
          <p:cNvGrpSpPr>
            <a:grpSpLocks noChangeAspect="1"/>
          </p:cNvGrpSpPr>
          <p:nvPr/>
        </p:nvGrpSpPr>
        <p:grpSpPr>
          <a:xfrm>
            <a:off x="231439" y="1310774"/>
            <a:ext cx="5088156" cy="3599998"/>
            <a:chOff x="1401666" y="671495"/>
            <a:chExt cx="6138862" cy="4343399"/>
          </a:xfrm>
        </p:grpSpPr>
        <p:pic>
          <p:nvPicPr>
            <p:cNvPr id="4" name="Picture 3" descr="Screen Shot 2015-06-20 at 12.40.47 PM.png"/>
            <p:cNvPicPr>
              <a:picLocks noChangeAspect="1"/>
            </p:cNvPicPr>
            <p:nvPr/>
          </p:nvPicPr>
          <p:blipFill rotWithShape="1">
            <a:blip r:embed="rId3">
              <a:extLst>
                <a:ext uri="{28A0092B-C50C-407E-A947-70E740481C1C}">
                  <a14:useLocalDpi xmlns:a14="http://schemas.microsoft.com/office/drawing/2010/main" val="0"/>
                </a:ext>
              </a:extLst>
            </a:blip>
            <a:srcRect l="27778" r="32083"/>
            <a:stretch/>
          </p:blipFill>
          <p:spPr>
            <a:xfrm>
              <a:off x="1401666" y="671495"/>
              <a:ext cx="2887662" cy="4343399"/>
            </a:xfrm>
            <a:prstGeom prst="rect">
              <a:avLst/>
            </a:prstGeom>
          </p:spPr>
        </p:pic>
        <p:pic>
          <p:nvPicPr>
            <p:cNvPr id="5" name="Picture 4" descr="Screen Shot 2015-06-20 at 12.46.12 PM.png"/>
            <p:cNvPicPr>
              <a:picLocks noChangeAspect="1"/>
            </p:cNvPicPr>
            <p:nvPr/>
          </p:nvPicPr>
          <p:blipFill rotWithShape="1">
            <a:blip r:embed="rId4">
              <a:extLst>
                <a:ext uri="{28A0092B-C50C-407E-A947-70E740481C1C}">
                  <a14:useLocalDpi xmlns:a14="http://schemas.microsoft.com/office/drawing/2010/main" val="0"/>
                </a:ext>
              </a:extLst>
            </a:blip>
            <a:srcRect l="21939" r="28881" b="23684"/>
            <a:stretch/>
          </p:blipFill>
          <p:spPr>
            <a:xfrm>
              <a:off x="4652865" y="671495"/>
              <a:ext cx="2887663" cy="3314699"/>
            </a:xfrm>
            <a:prstGeom prst="rect">
              <a:avLst/>
            </a:prstGeom>
          </p:spPr>
        </p:pic>
        <p:cxnSp>
          <p:nvCxnSpPr>
            <p:cNvPr id="6" name="Straight Connector 5"/>
            <p:cNvCxnSpPr>
              <a:stCxn id="4" idx="2"/>
            </p:cNvCxnSpPr>
            <p:nvPr/>
          </p:nvCxnSpPr>
          <p:spPr>
            <a:xfrm flipV="1">
              <a:off x="2845497" y="3986196"/>
              <a:ext cx="3383584" cy="10286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177391" y="975560"/>
            <a:ext cx="2516772" cy="369332"/>
          </a:xfrm>
          <a:prstGeom prst="rect">
            <a:avLst/>
          </a:prstGeom>
          <a:noFill/>
        </p:spPr>
        <p:txBody>
          <a:bodyPr wrap="square" rtlCol="0">
            <a:spAutoFit/>
          </a:bodyPr>
          <a:lstStyle/>
          <a:p>
            <a:pPr algn="ctr"/>
            <a:r>
              <a:rPr lang="en-US" b="1" dirty="0"/>
              <a:t>Showing duplicate reads</a:t>
            </a:r>
          </a:p>
        </p:txBody>
      </p:sp>
      <p:sp>
        <p:nvSpPr>
          <p:cNvPr id="14" name="TextBox 13"/>
          <p:cNvSpPr txBox="1"/>
          <p:nvPr/>
        </p:nvSpPr>
        <p:spPr>
          <a:xfrm>
            <a:off x="2845102" y="975560"/>
            <a:ext cx="2573056" cy="369332"/>
          </a:xfrm>
          <a:prstGeom prst="rect">
            <a:avLst/>
          </a:prstGeom>
          <a:noFill/>
        </p:spPr>
        <p:txBody>
          <a:bodyPr wrap="square" rtlCol="0">
            <a:spAutoFit/>
          </a:bodyPr>
          <a:lstStyle/>
          <a:p>
            <a:pPr algn="ctr"/>
            <a:r>
              <a:rPr lang="en-US" b="1" dirty="0"/>
              <a:t>Hiding duplicate reads</a:t>
            </a:r>
          </a:p>
        </p:txBody>
      </p:sp>
      <p:sp>
        <p:nvSpPr>
          <p:cNvPr id="2" name="TextBox 1"/>
          <p:cNvSpPr txBox="1"/>
          <p:nvPr/>
        </p:nvSpPr>
        <p:spPr>
          <a:xfrm>
            <a:off x="5418158" y="1215798"/>
            <a:ext cx="3553569" cy="3754874"/>
          </a:xfrm>
          <a:prstGeom prst="rect">
            <a:avLst/>
          </a:prstGeom>
          <a:noFill/>
        </p:spPr>
        <p:txBody>
          <a:bodyPr wrap="square" rtlCol="0">
            <a:spAutoFit/>
          </a:bodyPr>
          <a:lstStyle/>
          <a:p>
            <a:pPr marL="285750" indent="-285750">
              <a:spcAft>
                <a:spcPts val="600"/>
              </a:spcAft>
              <a:buFont typeface="Arial"/>
              <a:buChar char="•"/>
            </a:pPr>
            <a:r>
              <a:rPr lang="en-US" sz="2000" dirty="0"/>
              <a:t>Duplicate status is indicated in SAM flag</a:t>
            </a:r>
          </a:p>
          <a:p>
            <a:pPr marL="285750" indent="-285750">
              <a:spcAft>
                <a:spcPts val="600"/>
              </a:spcAft>
              <a:buFont typeface="Arial"/>
              <a:buChar char="•"/>
            </a:pPr>
            <a:r>
              <a:rPr lang="en-US" sz="2000" dirty="0"/>
              <a:t>Duplicates are </a:t>
            </a:r>
            <a:r>
              <a:rPr lang="en-US" sz="2000" b="1" dirty="0"/>
              <a:t>not removed</a:t>
            </a:r>
            <a:r>
              <a:rPr lang="en-US" sz="2000" dirty="0"/>
              <a:t>, just tagged (unless you request removal)</a:t>
            </a:r>
          </a:p>
          <a:p>
            <a:pPr marL="285750" indent="-285750">
              <a:spcAft>
                <a:spcPts val="600"/>
              </a:spcAft>
              <a:buFont typeface="Arial"/>
              <a:buChar char="•"/>
            </a:pPr>
            <a:r>
              <a:rPr lang="en-US" sz="2000" dirty="0"/>
              <a:t>Downstream tools can read the tag and choose to ignore those reads</a:t>
            </a:r>
          </a:p>
          <a:p>
            <a:pPr marL="285750" indent="-285750">
              <a:spcAft>
                <a:spcPts val="600"/>
              </a:spcAft>
              <a:buFont typeface="Arial"/>
              <a:buChar char="•"/>
            </a:pPr>
            <a:r>
              <a:rPr lang="en-US" sz="2000" dirty="0"/>
              <a:t>Most GATK tools ignore duplicates by default</a:t>
            </a:r>
          </a:p>
          <a:p>
            <a:pPr marL="285750" indent="-285750">
              <a:buFont typeface="Arial"/>
              <a:buChar char="•"/>
            </a:pPr>
            <a:endParaRPr lang="en-US" dirty="0"/>
          </a:p>
        </p:txBody>
      </p:sp>
    </p:spTree>
    <p:extLst>
      <p:ext uri="{BB962C8B-B14F-4D97-AF65-F5344CB8AC3E}">
        <p14:creationId xmlns:p14="http://schemas.microsoft.com/office/powerpoint/2010/main" val="2398720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E7F010-C06F-5945-B926-860F08FE99EE}"/>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pre-processing_noframe_4.0.png"/>
          <p:cNvPicPr>
            <a:picLocks noChangeAspect="1"/>
          </p:cNvPicPr>
          <p:nvPr/>
        </p:nvPicPr>
        <p:blipFill rotWithShape="1">
          <a:blip r:embed="rId3">
            <a:extLst>
              <a:ext uri="{28A0092B-C50C-407E-A947-70E740481C1C}">
                <a14:useLocalDpi xmlns:a14="http://schemas.microsoft.com/office/drawing/2010/main" val="0"/>
              </a:ext>
            </a:extLst>
          </a:blip>
          <a:srcRect l="11136"/>
          <a:stretch/>
        </p:blipFill>
        <p:spPr>
          <a:xfrm>
            <a:off x="182880" y="1006449"/>
            <a:ext cx="2432267" cy="4065932"/>
          </a:xfrm>
          <a:prstGeom prst="rect">
            <a:avLst/>
          </a:prstGeom>
        </p:spPr>
      </p:pic>
      <p:sp>
        <p:nvSpPr>
          <p:cNvPr id="3" name="Title 2"/>
          <p:cNvSpPr>
            <a:spLocks noGrp="1"/>
          </p:cNvSpPr>
          <p:nvPr>
            <p:ph type="title"/>
          </p:nvPr>
        </p:nvSpPr>
        <p:spPr>
          <a:xfrm>
            <a:off x="1811044" y="205979"/>
            <a:ext cx="6875755" cy="557208"/>
          </a:xfrm>
        </p:spPr>
        <p:txBody>
          <a:bodyPr/>
          <a:lstStyle/>
          <a:p>
            <a:r>
              <a:rPr lang="en-US" sz="2400" b="1" dirty="0"/>
              <a:t>DEPRECATED: </a:t>
            </a:r>
            <a:r>
              <a:rPr lang="en-US" sz="2400" dirty="0"/>
              <a:t>Local realignment around indels</a:t>
            </a:r>
          </a:p>
        </p:txBody>
      </p:sp>
      <p:cxnSp>
        <p:nvCxnSpPr>
          <p:cNvPr id="6" name="Straight Connector 5"/>
          <p:cNvCxnSpPr/>
          <p:nvPr/>
        </p:nvCxnSpPr>
        <p:spPr>
          <a:xfrm>
            <a:off x="2478218" y="928954"/>
            <a:ext cx="0" cy="3892378"/>
          </a:xfrm>
          <a:prstGeom prst="line">
            <a:avLst/>
          </a:prstGeom>
          <a:ln/>
        </p:spPr>
        <p:style>
          <a:lnRef idx="2">
            <a:schemeClr val="accent2"/>
          </a:lnRef>
          <a:fillRef idx="0">
            <a:schemeClr val="accent2"/>
          </a:fillRef>
          <a:effectRef idx="1">
            <a:schemeClr val="accent2"/>
          </a:effectRef>
          <a:fontRef idx="minor">
            <a:schemeClr val="tx1"/>
          </a:fontRef>
        </p:style>
      </p:cxnSp>
      <p:sp>
        <p:nvSpPr>
          <p:cNvPr id="7" name="Isosceles Triangle 6"/>
          <p:cNvSpPr/>
          <p:nvPr/>
        </p:nvSpPr>
        <p:spPr>
          <a:xfrm rot="16200000">
            <a:off x="2184745" y="3350742"/>
            <a:ext cx="293473" cy="264205"/>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38" name="Picture 137" descr="Precleaned_chr9_22155671.pdf"/>
          <p:cNvPicPr>
            <a:picLocks noChangeAspect="1"/>
          </p:cNvPicPr>
          <p:nvPr/>
        </p:nvPicPr>
        <p:blipFill rotWithShape="1">
          <a:blip r:embed="rId4"/>
          <a:srcRect t="59240"/>
          <a:stretch/>
        </p:blipFill>
        <p:spPr>
          <a:xfrm>
            <a:off x="2761980" y="1108793"/>
            <a:ext cx="6162311" cy="1651842"/>
          </a:xfrm>
          <a:prstGeom prst="rect">
            <a:avLst/>
          </a:prstGeom>
        </p:spPr>
      </p:pic>
      <p:sp>
        <p:nvSpPr>
          <p:cNvPr id="139" name="Rectangle 138"/>
          <p:cNvSpPr/>
          <p:nvPr/>
        </p:nvSpPr>
        <p:spPr>
          <a:xfrm>
            <a:off x="6782035" y="1015569"/>
            <a:ext cx="1714671" cy="771937"/>
          </a:xfrm>
          <a:prstGeom prst="rect">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prstClr val="black"/>
                </a:solidFill>
              </a:rPr>
              <a:t>Several consecutive SNPs only found on reads ending on the </a:t>
            </a:r>
            <a:r>
              <a:rPr lang="en-US" sz="1000" b="1" u="sng" dirty="0">
                <a:solidFill>
                  <a:prstClr val="black"/>
                </a:solidFill>
              </a:rPr>
              <a:t>right</a:t>
            </a:r>
            <a:r>
              <a:rPr lang="en-US" sz="1000" b="1" dirty="0">
                <a:solidFill>
                  <a:prstClr val="black"/>
                </a:solidFill>
              </a:rPr>
              <a:t> of the </a:t>
            </a:r>
            <a:r>
              <a:rPr lang="en-US" sz="1000" b="1" dirty="0" err="1">
                <a:solidFill>
                  <a:prstClr val="black"/>
                </a:solidFill>
              </a:rPr>
              <a:t>homopolymer</a:t>
            </a:r>
            <a:endParaRPr lang="en-US" sz="1000" b="1" dirty="0">
              <a:solidFill>
                <a:prstClr val="black"/>
              </a:solidFill>
            </a:endParaRPr>
          </a:p>
        </p:txBody>
      </p:sp>
      <p:sp>
        <p:nvSpPr>
          <p:cNvPr id="140" name="Rectangle 139"/>
          <p:cNvSpPr/>
          <p:nvPr/>
        </p:nvSpPr>
        <p:spPr>
          <a:xfrm>
            <a:off x="3220066" y="1720497"/>
            <a:ext cx="1636968" cy="812628"/>
          </a:xfrm>
          <a:prstGeom prst="rect">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prstClr val="black"/>
                </a:solidFill>
              </a:rPr>
              <a:t>Several consecutive SNPs only found on reads ending on the </a:t>
            </a:r>
            <a:r>
              <a:rPr lang="en-US" sz="1000" b="1" u="sng" dirty="0">
                <a:solidFill>
                  <a:prstClr val="black"/>
                </a:solidFill>
              </a:rPr>
              <a:t>left</a:t>
            </a:r>
            <a:r>
              <a:rPr lang="en-US" sz="1000" b="1" dirty="0">
                <a:solidFill>
                  <a:prstClr val="black"/>
                </a:solidFill>
              </a:rPr>
              <a:t> of the </a:t>
            </a:r>
            <a:r>
              <a:rPr lang="en-US" sz="1000" b="1" dirty="0" err="1">
                <a:solidFill>
                  <a:prstClr val="black"/>
                </a:solidFill>
              </a:rPr>
              <a:t>homopolymer</a:t>
            </a:r>
            <a:endParaRPr lang="en-US" sz="1000" b="1" dirty="0">
              <a:solidFill>
                <a:prstClr val="black"/>
              </a:solidFill>
            </a:endParaRPr>
          </a:p>
        </p:txBody>
      </p:sp>
      <p:cxnSp>
        <p:nvCxnSpPr>
          <p:cNvPr id="141" name="Straight Arrow Connector 140"/>
          <p:cNvCxnSpPr/>
          <p:nvPr/>
        </p:nvCxnSpPr>
        <p:spPr>
          <a:xfrm flipH="1">
            <a:off x="6143778" y="1410252"/>
            <a:ext cx="638257" cy="0"/>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4863916" y="2136719"/>
            <a:ext cx="758460" cy="0"/>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43" name="Rectangle 142"/>
          <p:cNvSpPr/>
          <p:nvPr/>
        </p:nvSpPr>
        <p:spPr>
          <a:xfrm>
            <a:off x="7006000" y="2152962"/>
            <a:ext cx="1490706" cy="369258"/>
          </a:xfrm>
          <a:prstGeom prst="rect">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prstClr val="black"/>
                </a:solidFill>
              </a:rPr>
              <a:t>7bp </a:t>
            </a:r>
            <a:r>
              <a:rPr lang="en-US" sz="1000" b="1" dirty="0" err="1">
                <a:solidFill>
                  <a:prstClr val="black"/>
                </a:solidFill>
              </a:rPr>
              <a:t>homopolymer</a:t>
            </a:r>
            <a:r>
              <a:rPr lang="en-US" sz="1000" b="1" dirty="0">
                <a:solidFill>
                  <a:prstClr val="black"/>
                </a:solidFill>
              </a:rPr>
              <a:t> run</a:t>
            </a:r>
          </a:p>
        </p:txBody>
      </p:sp>
      <p:cxnSp>
        <p:nvCxnSpPr>
          <p:cNvPr id="144" name="Straight Arrow Connector 143"/>
          <p:cNvCxnSpPr/>
          <p:nvPr/>
        </p:nvCxnSpPr>
        <p:spPr>
          <a:xfrm flipH="1">
            <a:off x="5980076" y="2344454"/>
            <a:ext cx="1025925" cy="324174"/>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145" name="Picture 144" descr="Cleaned_chr9_22155671.pdf"/>
          <p:cNvPicPr>
            <a:picLocks noChangeAspect="1"/>
          </p:cNvPicPr>
          <p:nvPr/>
        </p:nvPicPr>
        <p:blipFill rotWithShape="1">
          <a:blip r:embed="rId5"/>
          <a:srcRect t="59645" b="-3852"/>
          <a:stretch/>
        </p:blipFill>
        <p:spPr>
          <a:xfrm>
            <a:off x="2761981" y="3137220"/>
            <a:ext cx="6162311" cy="1780223"/>
          </a:xfrm>
          <a:prstGeom prst="rect">
            <a:avLst/>
          </a:prstGeom>
        </p:spPr>
      </p:pic>
      <p:cxnSp>
        <p:nvCxnSpPr>
          <p:cNvPr id="146" name="Straight Connector 145"/>
          <p:cNvCxnSpPr/>
          <p:nvPr/>
        </p:nvCxnSpPr>
        <p:spPr>
          <a:xfrm>
            <a:off x="2761980" y="2906133"/>
            <a:ext cx="6162312" cy="0"/>
          </a:xfrm>
          <a:prstGeom prst="line">
            <a:avLst/>
          </a:prstGeom>
        </p:spPr>
        <p:style>
          <a:lnRef idx="2">
            <a:schemeClr val="accent1"/>
          </a:lnRef>
          <a:fillRef idx="0">
            <a:schemeClr val="accent1"/>
          </a:fillRef>
          <a:effectRef idx="1">
            <a:schemeClr val="accent1"/>
          </a:effectRef>
          <a:fontRef idx="minor">
            <a:schemeClr val="tx1"/>
          </a:fontRef>
        </p:style>
      </p:cxnSp>
      <p:sp>
        <p:nvSpPr>
          <p:cNvPr id="147" name="Rectangle 146"/>
          <p:cNvSpPr/>
          <p:nvPr/>
        </p:nvSpPr>
        <p:spPr>
          <a:xfrm>
            <a:off x="3113548" y="3609261"/>
            <a:ext cx="1839309" cy="942178"/>
          </a:xfrm>
          <a:prstGeom prst="rect">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prstClr val="black"/>
                </a:solidFill>
              </a:rPr>
              <a:t>Adding a 1-bp insertion </a:t>
            </a:r>
          </a:p>
          <a:p>
            <a:pPr algn="ctr"/>
            <a:r>
              <a:rPr lang="en-US" sz="1200" b="1" dirty="0">
                <a:solidFill>
                  <a:prstClr val="black"/>
                </a:solidFill>
              </a:rPr>
              <a:t>brings sanity to the </a:t>
            </a:r>
            <a:br>
              <a:rPr lang="en-US" sz="1200" b="1" dirty="0">
                <a:solidFill>
                  <a:prstClr val="black"/>
                </a:solidFill>
              </a:rPr>
            </a:br>
            <a:r>
              <a:rPr lang="en-US" sz="1200" b="1" dirty="0">
                <a:solidFill>
                  <a:prstClr val="black"/>
                </a:solidFill>
              </a:rPr>
              <a:t>entire alignment</a:t>
            </a:r>
          </a:p>
        </p:txBody>
      </p:sp>
      <p:cxnSp>
        <p:nvCxnSpPr>
          <p:cNvPr id="148" name="Straight Arrow Connector 147"/>
          <p:cNvCxnSpPr/>
          <p:nvPr/>
        </p:nvCxnSpPr>
        <p:spPr>
          <a:xfrm>
            <a:off x="4959739" y="4156588"/>
            <a:ext cx="758460" cy="0"/>
          </a:xfrm>
          <a:prstGeom prst="straightConnector1">
            <a:avLst/>
          </a:prstGeom>
          <a:ln w="19050">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2945952" y="1189021"/>
            <a:ext cx="627597" cy="248900"/>
          </a:xfrm>
          <a:prstGeom prst="rect">
            <a:avLst/>
          </a:prstGeom>
          <a:noFill/>
        </p:spPr>
        <p:txBody>
          <a:bodyPr wrap="none" rtlCol="0">
            <a:spAutoFit/>
          </a:bodyPr>
          <a:lstStyle/>
          <a:p>
            <a:r>
              <a:rPr lang="en-US" b="1" dirty="0"/>
              <a:t>BEFORE</a:t>
            </a:r>
          </a:p>
        </p:txBody>
      </p:sp>
      <p:sp>
        <p:nvSpPr>
          <p:cNvPr id="150" name="TextBox 149"/>
          <p:cNvSpPr txBox="1"/>
          <p:nvPr/>
        </p:nvSpPr>
        <p:spPr>
          <a:xfrm>
            <a:off x="2945952" y="3012770"/>
            <a:ext cx="530640" cy="248900"/>
          </a:xfrm>
          <a:prstGeom prst="rect">
            <a:avLst/>
          </a:prstGeom>
          <a:noFill/>
        </p:spPr>
        <p:txBody>
          <a:bodyPr wrap="none" rtlCol="0">
            <a:spAutoFit/>
          </a:bodyPr>
          <a:lstStyle/>
          <a:p>
            <a:r>
              <a:rPr lang="en-US" b="1" dirty="0"/>
              <a:t>AFTER</a:t>
            </a:r>
          </a:p>
        </p:txBody>
      </p:sp>
      <p:sp>
        <p:nvSpPr>
          <p:cNvPr id="154" name="Rectangle 153"/>
          <p:cNvSpPr/>
          <p:nvPr/>
        </p:nvSpPr>
        <p:spPr>
          <a:xfrm>
            <a:off x="6901291" y="3055234"/>
            <a:ext cx="2012840"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1100" b="1" dirty="0">
                <a:solidFill>
                  <a:schemeClr val="bg1"/>
                </a:solidFill>
              </a:rPr>
              <a:t>Not necessary when using  assembly-based variant callers </a:t>
            </a:r>
            <a:endParaRPr lang="en-US" sz="1100" dirty="0">
              <a:solidFill>
                <a:schemeClr val="bg1"/>
              </a:solidFill>
            </a:endParaRPr>
          </a:p>
        </p:txBody>
      </p:sp>
      <p:cxnSp>
        <p:nvCxnSpPr>
          <p:cNvPr id="10" name="Straight Connector 9"/>
          <p:cNvCxnSpPr/>
          <p:nvPr/>
        </p:nvCxnSpPr>
        <p:spPr>
          <a:xfrm>
            <a:off x="1491827" y="3486121"/>
            <a:ext cx="675379" cy="0"/>
          </a:xfrm>
          <a:prstGeom prst="line">
            <a:avLst/>
          </a:prstGeom>
          <a:ln>
            <a:solidFill>
              <a:schemeClr val="accent6">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0800" y="4920064"/>
            <a:ext cx="7740815" cy="253916"/>
          </a:xfrm>
          <a:prstGeom prst="rect">
            <a:avLst/>
          </a:prstGeom>
          <a:noFill/>
        </p:spPr>
        <p:txBody>
          <a:bodyPr wrap="none" rtlCol="0">
            <a:spAutoFit/>
          </a:bodyPr>
          <a:lstStyle/>
          <a:p>
            <a:r>
              <a:rPr lang="en-US" sz="1050" i="1" dirty="0">
                <a:solidFill>
                  <a:schemeClr val="tx1">
                    <a:lumMod val="50000"/>
                    <a:lumOff val="50000"/>
                  </a:schemeClr>
                </a:solidFill>
              </a:rPr>
              <a:t>* For implications, see &lt;https://</a:t>
            </a:r>
            <a:r>
              <a:rPr lang="en-US" sz="1050" i="1" dirty="0" err="1">
                <a:solidFill>
                  <a:schemeClr val="tx1">
                    <a:lumMod val="50000"/>
                    <a:lumOff val="50000"/>
                  </a:schemeClr>
                </a:solidFill>
              </a:rPr>
              <a:t>gatkforums.broadinstitute.org</a:t>
            </a:r>
            <a:r>
              <a:rPr lang="en-US" sz="1050" i="1" dirty="0">
                <a:solidFill>
                  <a:schemeClr val="tx1">
                    <a:lumMod val="50000"/>
                    <a:lumOff val="50000"/>
                  </a:schemeClr>
                </a:solidFill>
              </a:rPr>
              <a:t>/</a:t>
            </a:r>
            <a:r>
              <a:rPr lang="en-US" sz="1050" i="1" dirty="0" err="1">
                <a:solidFill>
                  <a:schemeClr val="tx1">
                    <a:lumMod val="50000"/>
                    <a:lumOff val="50000"/>
                  </a:schemeClr>
                </a:solidFill>
              </a:rPr>
              <a:t>gatk</a:t>
            </a:r>
            <a:r>
              <a:rPr lang="en-US" sz="1050" i="1" dirty="0">
                <a:solidFill>
                  <a:schemeClr val="tx1">
                    <a:lumMod val="50000"/>
                    <a:lumOff val="50000"/>
                  </a:schemeClr>
                </a:solidFill>
              </a:rPr>
              <a:t>/discussion/7847/changing-workflows-around-calling-</a:t>
            </a:r>
            <a:r>
              <a:rPr lang="en-US" sz="1050" i="1" dirty="0" err="1">
                <a:solidFill>
                  <a:schemeClr val="tx1">
                    <a:lumMod val="50000"/>
                    <a:lumOff val="50000"/>
                  </a:schemeClr>
                </a:solidFill>
              </a:rPr>
              <a:t>snps</a:t>
            </a:r>
            <a:r>
              <a:rPr lang="en-US" sz="1050" i="1" dirty="0">
                <a:solidFill>
                  <a:schemeClr val="tx1">
                    <a:lumMod val="50000"/>
                    <a:lumOff val="50000"/>
                  </a:schemeClr>
                </a:solidFill>
              </a:rPr>
              <a:t>-and-</a:t>
            </a:r>
            <a:r>
              <a:rPr lang="en-US" sz="1050" i="1" dirty="0" err="1">
                <a:solidFill>
                  <a:schemeClr val="tx1">
                    <a:lumMod val="50000"/>
                    <a:lumOff val="50000"/>
                  </a:schemeClr>
                </a:solidFill>
              </a:rPr>
              <a:t>indels</a:t>
            </a:r>
            <a:r>
              <a:rPr lang="en-US" sz="1050" i="1" dirty="0">
                <a:solidFill>
                  <a:schemeClr val="tx1">
                    <a:lumMod val="50000"/>
                    <a:lumOff val="50000"/>
                  </a:schemeClr>
                </a:solidFill>
              </a:rPr>
              <a:t>&gt;</a:t>
            </a:r>
          </a:p>
        </p:txBody>
      </p:sp>
    </p:spTree>
    <p:extLst>
      <p:ext uri="{BB962C8B-B14F-4D97-AF65-F5344CB8AC3E}">
        <p14:creationId xmlns:p14="http://schemas.microsoft.com/office/powerpoint/2010/main" val="3341336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D3EF42-CE91-0B4D-91BC-C2A27004BB33}"/>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re-processing_noframe_4.0.png"/>
          <p:cNvPicPr>
            <a:picLocks noChangeAspect="1"/>
          </p:cNvPicPr>
          <p:nvPr/>
        </p:nvPicPr>
        <p:blipFill rotWithShape="1">
          <a:blip r:embed="rId3">
            <a:extLst>
              <a:ext uri="{28A0092B-C50C-407E-A947-70E740481C1C}">
                <a14:useLocalDpi xmlns:a14="http://schemas.microsoft.com/office/drawing/2010/main" val="0"/>
              </a:ext>
            </a:extLst>
          </a:blip>
          <a:srcRect l="11136"/>
          <a:stretch/>
        </p:blipFill>
        <p:spPr>
          <a:xfrm>
            <a:off x="182880" y="1006449"/>
            <a:ext cx="2432267" cy="4065932"/>
          </a:xfrm>
          <a:prstGeom prst="rect">
            <a:avLst/>
          </a:prstGeom>
        </p:spPr>
      </p:pic>
      <p:sp>
        <p:nvSpPr>
          <p:cNvPr id="3" name="Title 2"/>
          <p:cNvSpPr>
            <a:spLocks noGrp="1"/>
          </p:cNvSpPr>
          <p:nvPr>
            <p:ph type="title"/>
          </p:nvPr>
        </p:nvSpPr>
        <p:spPr>
          <a:xfrm>
            <a:off x="1811044" y="205979"/>
            <a:ext cx="6875755" cy="557208"/>
          </a:xfrm>
        </p:spPr>
        <p:txBody>
          <a:bodyPr/>
          <a:lstStyle/>
          <a:p>
            <a:pPr lvl="0">
              <a:defRPr/>
            </a:pPr>
            <a:r>
              <a:rPr lang="en-US" sz="2400" b="1" dirty="0">
                <a:solidFill>
                  <a:schemeClr val="bg1"/>
                </a:solidFill>
              </a:rPr>
              <a:t>Step 3: </a:t>
            </a:r>
            <a:r>
              <a:rPr lang="en-US" sz="2400" dirty="0">
                <a:solidFill>
                  <a:schemeClr val="bg1"/>
                </a:solidFill>
              </a:rPr>
              <a:t>Base Recalibration (BQSR) corrects for machine errors</a:t>
            </a:r>
            <a:endParaRPr lang="en-US" b="1" dirty="0">
              <a:solidFill>
                <a:schemeClr val="bg1"/>
              </a:solidFill>
              <a:latin typeface="Stone Sans Sem ITC TT Semi"/>
            </a:endParaRPr>
          </a:p>
        </p:txBody>
      </p:sp>
      <p:cxnSp>
        <p:nvCxnSpPr>
          <p:cNvPr id="6" name="Straight Connector 5"/>
          <p:cNvCxnSpPr/>
          <p:nvPr/>
        </p:nvCxnSpPr>
        <p:spPr>
          <a:xfrm>
            <a:off x="2478218" y="1091514"/>
            <a:ext cx="0" cy="3892378"/>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7" name="Isosceles Triangle 6"/>
          <p:cNvSpPr/>
          <p:nvPr/>
        </p:nvSpPr>
        <p:spPr>
          <a:xfrm rot="16200000">
            <a:off x="2184745" y="3626151"/>
            <a:ext cx="293473" cy="26420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Content Placeholder 2"/>
          <p:cNvSpPr>
            <a:spLocks noGrp="1"/>
          </p:cNvSpPr>
          <p:nvPr>
            <p:ph idx="1"/>
          </p:nvPr>
        </p:nvSpPr>
        <p:spPr>
          <a:xfrm>
            <a:off x="3124224" y="1167714"/>
            <a:ext cx="5970295" cy="775202"/>
          </a:xfrm>
        </p:spPr>
        <p:txBody>
          <a:bodyPr>
            <a:normAutofit fontScale="92500" lnSpcReduction="20000"/>
          </a:bodyPr>
          <a:lstStyle/>
          <a:p>
            <a:r>
              <a:rPr lang="en-US" sz="1600" dirty="0"/>
              <a:t>Sequencers make systematic errors in base quality scores</a:t>
            </a:r>
          </a:p>
          <a:p>
            <a:r>
              <a:rPr lang="en-US" sz="1600" dirty="0"/>
              <a:t>Sequencer quality cannot include PCR-based errors</a:t>
            </a:r>
          </a:p>
          <a:p>
            <a:r>
              <a:rPr lang="en-US" sz="1600" dirty="0"/>
              <a:t>BQSR corrects the quality scores (not the bases)</a:t>
            </a:r>
          </a:p>
        </p:txBody>
      </p:sp>
      <p:sp>
        <p:nvSpPr>
          <p:cNvPr id="25" name="Rectangle 24"/>
          <p:cNvSpPr/>
          <p:nvPr/>
        </p:nvSpPr>
        <p:spPr>
          <a:xfrm>
            <a:off x="6113194" y="2195043"/>
            <a:ext cx="2291269" cy="3077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1400" dirty="0"/>
              <a:t>Bias on nucleotide context  </a:t>
            </a:r>
          </a:p>
        </p:txBody>
      </p:sp>
      <p:pic>
        <p:nvPicPr>
          <p:cNvPr id="13" name="Picture 12" descr="recal.pdf">
            <a:extLst>
              <a:ext uri="{FF2B5EF4-FFF2-40B4-BE49-F238E27FC236}">
                <a16:creationId xmlns:a16="http://schemas.microsoft.com/office/drawing/2014/main" id="{F38A8BD6-AE0E-824D-9ED6-BE022450FF1F}"/>
              </a:ext>
            </a:extLst>
          </p:cNvPr>
          <p:cNvPicPr>
            <a:picLocks noChangeAspect="1"/>
          </p:cNvPicPr>
          <p:nvPr/>
        </p:nvPicPr>
        <p:blipFill rotWithShape="1">
          <a:blip r:embed="rId4"/>
          <a:srcRect l="79189" b="65443"/>
          <a:stretch/>
        </p:blipFill>
        <p:spPr>
          <a:xfrm>
            <a:off x="3124224" y="2584430"/>
            <a:ext cx="2517323" cy="2347645"/>
          </a:xfrm>
          <a:prstGeom prst="rect">
            <a:avLst/>
          </a:prstGeom>
        </p:spPr>
      </p:pic>
      <p:pic>
        <p:nvPicPr>
          <p:cNvPr id="14" name="Picture 13" descr="recal.pdf">
            <a:extLst>
              <a:ext uri="{FF2B5EF4-FFF2-40B4-BE49-F238E27FC236}">
                <a16:creationId xmlns:a16="http://schemas.microsoft.com/office/drawing/2014/main" id="{410D13AC-7CF3-134D-9812-619E824F82A4}"/>
              </a:ext>
            </a:extLst>
          </p:cNvPr>
          <p:cNvPicPr>
            <a:picLocks noChangeAspect="1"/>
          </p:cNvPicPr>
          <p:nvPr/>
        </p:nvPicPr>
        <p:blipFill rotWithShape="1">
          <a:blip r:embed="rId4"/>
          <a:srcRect l="78866" t="67131" r="323" b="-1688"/>
          <a:stretch/>
        </p:blipFill>
        <p:spPr>
          <a:xfrm>
            <a:off x="6000168" y="2619313"/>
            <a:ext cx="2517323" cy="2347645"/>
          </a:xfrm>
          <a:prstGeom prst="rect">
            <a:avLst/>
          </a:prstGeom>
        </p:spPr>
      </p:pic>
      <p:sp>
        <p:nvSpPr>
          <p:cNvPr id="16" name="Rectangle 15">
            <a:extLst>
              <a:ext uri="{FF2B5EF4-FFF2-40B4-BE49-F238E27FC236}">
                <a16:creationId xmlns:a16="http://schemas.microsoft.com/office/drawing/2014/main" id="{4535E533-6F4E-B34F-98ED-09EC5D3CA77E}"/>
              </a:ext>
            </a:extLst>
          </p:cNvPr>
          <p:cNvSpPr/>
          <p:nvPr/>
        </p:nvSpPr>
        <p:spPr>
          <a:xfrm>
            <a:off x="3218536" y="2198156"/>
            <a:ext cx="2291269"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US" sz="1400" dirty="0"/>
              <a:t>Overall effect of bias</a:t>
            </a:r>
          </a:p>
        </p:txBody>
      </p:sp>
    </p:spTree>
    <p:extLst>
      <p:ext uri="{BB962C8B-B14F-4D97-AF65-F5344CB8AC3E}">
        <p14:creationId xmlns:p14="http://schemas.microsoft.com/office/powerpoint/2010/main" val="219147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19922" y="205979"/>
            <a:ext cx="6866878" cy="557208"/>
          </a:xfrm>
        </p:spPr>
        <p:txBody>
          <a:bodyPr/>
          <a:lstStyle/>
          <a:p>
            <a:r>
              <a:rPr lang="en-US" sz="2400" dirty="0"/>
              <a:t>From raw reads to analysis-ready data</a:t>
            </a:r>
          </a:p>
        </p:txBody>
      </p:sp>
      <p:sp>
        <p:nvSpPr>
          <p:cNvPr id="7" name="Rounded Rectangle 6"/>
          <p:cNvSpPr/>
          <p:nvPr/>
        </p:nvSpPr>
        <p:spPr>
          <a:xfrm>
            <a:off x="3953933" y="1092198"/>
            <a:ext cx="1905300" cy="144469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pipeline-gatk-bp.png">
            <a:extLst>
              <a:ext uri="{FF2B5EF4-FFF2-40B4-BE49-F238E27FC236}">
                <a16:creationId xmlns:a16="http://schemas.microsoft.com/office/drawing/2014/main" id="{A078BC3D-3060-E848-B0C1-1B53D6B72CC7}"/>
              </a:ext>
            </a:extLst>
          </p:cNvPr>
          <p:cNvPicPr>
            <a:picLocks noChangeAspect="1"/>
          </p:cNvPicPr>
          <p:nvPr/>
        </p:nvPicPr>
        <p:blipFill rotWithShape="1">
          <a:blip r:embed="rId3"/>
          <a:srcRect l="5058" t="37390" r="6250" b="36744"/>
          <a:stretch/>
        </p:blipFill>
        <p:spPr>
          <a:xfrm>
            <a:off x="547073" y="1149335"/>
            <a:ext cx="8109859" cy="1330423"/>
          </a:xfrm>
          <a:prstGeom prst="rect">
            <a:avLst/>
          </a:prstGeom>
        </p:spPr>
      </p:pic>
      <p:pic>
        <p:nvPicPr>
          <p:cNvPr id="15" name="Picture 14" descr="Screen Shot 2015-10-14 at 9.20.05 PM.png">
            <a:extLst>
              <a:ext uri="{FF2B5EF4-FFF2-40B4-BE49-F238E27FC236}">
                <a16:creationId xmlns:a16="http://schemas.microsoft.com/office/drawing/2014/main" id="{01539586-4385-4141-A27E-45F9749FE008}"/>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560715" y="2938369"/>
            <a:ext cx="1195530" cy="1388061"/>
          </a:xfrm>
          <a:prstGeom prst="rect">
            <a:avLst/>
          </a:prstGeom>
          <a:noFill/>
        </p:spPr>
      </p:pic>
      <p:pic>
        <p:nvPicPr>
          <p:cNvPr id="16" name="Picture 15" descr="Screen Shot 2015-10-14 at 9.20.16 PM.png">
            <a:extLst>
              <a:ext uri="{FF2B5EF4-FFF2-40B4-BE49-F238E27FC236}">
                <a16:creationId xmlns:a16="http://schemas.microsoft.com/office/drawing/2014/main" id="{946D23FA-B7C8-A243-B80B-1A50DCE26607}"/>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924173" y="2966586"/>
            <a:ext cx="2712872" cy="829074"/>
          </a:xfrm>
          <a:prstGeom prst="rect">
            <a:avLst/>
          </a:prstGeom>
        </p:spPr>
      </p:pic>
      <p:pic>
        <p:nvPicPr>
          <p:cNvPr id="17" name="Picture 16" descr="Screen Shot 2015-10-14 at 9.20.22 PM.png">
            <a:extLst>
              <a:ext uri="{FF2B5EF4-FFF2-40B4-BE49-F238E27FC236}">
                <a16:creationId xmlns:a16="http://schemas.microsoft.com/office/drawing/2014/main" id="{9EF98F7B-5F7B-734B-8D01-404C8829FF39}"/>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7842195" y="2966586"/>
            <a:ext cx="719693" cy="1042739"/>
          </a:xfrm>
          <a:prstGeom prst="rect">
            <a:avLst/>
          </a:prstGeom>
        </p:spPr>
      </p:pic>
      <p:sp>
        <p:nvSpPr>
          <p:cNvPr id="18" name="Right Arrow 17">
            <a:extLst>
              <a:ext uri="{FF2B5EF4-FFF2-40B4-BE49-F238E27FC236}">
                <a16:creationId xmlns:a16="http://schemas.microsoft.com/office/drawing/2014/main" id="{D05FF38B-17CE-7A4D-BB17-5FA9AECB48AE}"/>
              </a:ext>
            </a:extLst>
          </p:cNvPr>
          <p:cNvSpPr/>
          <p:nvPr/>
        </p:nvSpPr>
        <p:spPr>
          <a:xfrm>
            <a:off x="4705443" y="3126035"/>
            <a:ext cx="174968" cy="255951"/>
          </a:xfrm>
          <a:prstGeom prst="rightArrow">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F122B49-1DD4-2C4A-8964-C126A13F2385}"/>
              </a:ext>
            </a:extLst>
          </p:cNvPr>
          <p:cNvSpPr/>
          <p:nvPr/>
        </p:nvSpPr>
        <p:spPr>
          <a:xfrm>
            <a:off x="7696314" y="3126035"/>
            <a:ext cx="174968" cy="255951"/>
          </a:xfrm>
          <a:prstGeom prst="rightArrow">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B0C2882-840D-A340-90D8-93551631E226}"/>
              </a:ext>
            </a:extLst>
          </p:cNvPr>
          <p:cNvSpPr txBox="1"/>
          <p:nvPr/>
        </p:nvSpPr>
        <p:spPr>
          <a:xfrm>
            <a:off x="3578857" y="4299350"/>
            <a:ext cx="1102060" cy="461665"/>
          </a:xfrm>
          <a:prstGeom prst="rect">
            <a:avLst/>
          </a:prstGeom>
          <a:noFill/>
        </p:spPr>
        <p:txBody>
          <a:bodyPr wrap="none" rtlCol="0">
            <a:spAutoFit/>
          </a:bodyPr>
          <a:lstStyle/>
          <a:p>
            <a:r>
              <a:rPr lang="en-US" sz="1200" b="1" dirty="0"/>
              <a:t>Enormous pile </a:t>
            </a:r>
            <a:br>
              <a:rPr lang="en-US" sz="1200" b="1" dirty="0"/>
            </a:br>
            <a:r>
              <a:rPr lang="en-US" sz="1200" b="1" dirty="0"/>
              <a:t>of short reads</a:t>
            </a:r>
          </a:p>
        </p:txBody>
      </p:sp>
      <p:sp>
        <p:nvSpPr>
          <p:cNvPr id="21" name="TextBox 20">
            <a:extLst>
              <a:ext uri="{FF2B5EF4-FFF2-40B4-BE49-F238E27FC236}">
                <a16:creationId xmlns:a16="http://schemas.microsoft.com/office/drawing/2014/main" id="{1B1A43C7-804E-5947-9251-EDD6BFE835AB}"/>
              </a:ext>
            </a:extLst>
          </p:cNvPr>
          <p:cNvSpPr txBox="1"/>
          <p:nvPr/>
        </p:nvSpPr>
        <p:spPr>
          <a:xfrm>
            <a:off x="5306984" y="3836933"/>
            <a:ext cx="2138777" cy="276999"/>
          </a:xfrm>
          <a:prstGeom prst="rect">
            <a:avLst/>
          </a:prstGeom>
          <a:noFill/>
        </p:spPr>
        <p:txBody>
          <a:bodyPr wrap="none" rtlCol="0">
            <a:spAutoFit/>
          </a:bodyPr>
          <a:lstStyle/>
          <a:p>
            <a:r>
              <a:rPr lang="en-US" sz="1200" b="1" dirty="0"/>
              <a:t>Reads mapped and cleaned up</a:t>
            </a:r>
            <a:endParaRPr lang="en-US" sz="1000" b="1" dirty="0"/>
          </a:p>
        </p:txBody>
      </p:sp>
      <p:sp>
        <p:nvSpPr>
          <p:cNvPr id="22" name="TextBox 21">
            <a:extLst>
              <a:ext uri="{FF2B5EF4-FFF2-40B4-BE49-F238E27FC236}">
                <a16:creationId xmlns:a16="http://schemas.microsoft.com/office/drawing/2014/main" id="{D88651F9-63CA-E74E-94D4-8E842670A0CC}"/>
              </a:ext>
            </a:extLst>
          </p:cNvPr>
          <p:cNvSpPr txBox="1"/>
          <p:nvPr/>
        </p:nvSpPr>
        <p:spPr>
          <a:xfrm>
            <a:off x="7813550" y="3878508"/>
            <a:ext cx="712054" cy="461665"/>
          </a:xfrm>
          <a:prstGeom prst="rect">
            <a:avLst/>
          </a:prstGeom>
          <a:noFill/>
        </p:spPr>
        <p:txBody>
          <a:bodyPr wrap="none" rtlCol="0">
            <a:spAutoFit/>
          </a:bodyPr>
          <a:lstStyle/>
          <a:p>
            <a:pPr algn="ctr"/>
            <a:r>
              <a:rPr lang="en-US" sz="1200" b="1" dirty="0"/>
              <a:t>List of </a:t>
            </a:r>
          </a:p>
          <a:p>
            <a:pPr algn="ctr"/>
            <a:r>
              <a:rPr lang="en-US" sz="1200" b="1" dirty="0"/>
              <a:t>variants </a:t>
            </a:r>
            <a:endParaRPr lang="en-US" sz="1200" dirty="0"/>
          </a:p>
        </p:txBody>
      </p:sp>
      <p:sp>
        <p:nvSpPr>
          <p:cNvPr id="24" name="TextBox 23">
            <a:extLst>
              <a:ext uri="{FF2B5EF4-FFF2-40B4-BE49-F238E27FC236}">
                <a16:creationId xmlns:a16="http://schemas.microsoft.com/office/drawing/2014/main" id="{DE6EFF35-45DD-F845-B3F8-B56131C1B780}"/>
              </a:ext>
            </a:extLst>
          </p:cNvPr>
          <p:cNvSpPr txBox="1"/>
          <p:nvPr/>
        </p:nvSpPr>
        <p:spPr>
          <a:xfrm>
            <a:off x="630901" y="3101667"/>
            <a:ext cx="2332049" cy="923330"/>
          </a:xfrm>
          <a:prstGeom prst="rect">
            <a:avLst/>
          </a:prstGeom>
          <a:solidFill>
            <a:schemeClr val="accent6"/>
          </a:solidFill>
        </p:spPr>
        <p:txBody>
          <a:bodyPr wrap="square" rtlCol="0">
            <a:spAutoFit/>
          </a:bodyPr>
          <a:lstStyle/>
          <a:p>
            <a:pPr marL="342900" indent="-342900">
              <a:buAutoNum type="arabicPeriod"/>
            </a:pPr>
            <a:r>
              <a:rPr lang="en-US" dirty="0"/>
              <a:t>Mapping</a:t>
            </a:r>
          </a:p>
          <a:p>
            <a:pPr marL="342900" indent="-342900">
              <a:buAutoNum type="arabicPeriod"/>
            </a:pPr>
            <a:r>
              <a:rPr lang="en-US" dirty="0"/>
              <a:t>Marking duplicates</a:t>
            </a:r>
          </a:p>
          <a:p>
            <a:pPr marL="342900" indent="-342900">
              <a:buAutoNum type="arabicPeriod"/>
            </a:pPr>
            <a:r>
              <a:rPr lang="en-US" dirty="0"/>
              <a:t>Base recalibration</a:t>
            </a:r>
          </a:p>
        </p:txBody>
      </p:sp>
      <p:sp>
        <p:nvSpPr>
          <p:cNvPr id="14" name="Rectangle 13">
            <a:extLst>
              <a:ext uri="{FF2B5EF4-FFF2-40B4-BE49-F238E27FC236}">
                <a16:creationId xmlns:a16="http://schemas.microsoft.com/office/drawing/2014/main" id="{82A0820E-7C57-E149-9A31-58956D79EF1E}"/>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840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F23ABA-ABDA-E742-9DCC-85762E56F52A}"/>
              </a:ext>
            </a:extLst>
          </p:cNvPr>
          <p:cNvSpPr/>
          <p:nvPr/>
        </p:nvSpPr>
        <p:spPr>
          <a:xfrm>
            <a:off x="301842" y="4737100"/>
            <a:ext cx="5616358"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r>
              <a:rPr lang="en-US" sz="2000" dirty="0"/>
              <a:t>Any sequence mismatch = error    </a:t>
            </a:r>
            <a:r>
              <a:rPr lang="en-US" sz="2000" b="1" i="1" dirty="0"/>
              <a:t>except known variants*!</a:t>
            </a:r>
          </a:p>
          <a:p>
            <a:endParaRPr lang="en-US" sz="1100" dirty="0"/>
          </a:p>
          <a:p>
            <a:r>
              <a:rPr lang="en-US" sz="2000" dirty="0"/>
              <a:t>Keep track of number of observations and number of errors </a:t>
            </a:r>
            <a:br>
              <a:rPr lang="en-US" sz="2000" dirty="0"/>
            </a:br>
            <a:r>
              <a:rPr lang="en-US" sz="2000" dirty="0"/>
              <a:t>as a function of various error covariates</a:t>
            </a:r>
          </a:p>
          <a:p>
            <a:pPr marL="457200" lvl="1" indent="0">
              <a:buNone/>
            </a:pPr>
            <a:endParaRPr lang="en-US" sz="800" dirty="0"/>
          </a:p>
          <a:p>
            <a:pPr lvl="1">
              <a:buNone/>
            </a:pPr>
            <a:r>
              <a:rPr lang="en-US" sz="1800" dirty="0"/>
              <a:t>(lane, original quality score, machine cycle, and sequencing context)</a:t>
            </a:r>
          </a:p>
        </p:txBody>
      </p:sp>
      <p:sp>
        <p:nvSpPr>
          <p:cNvPr id="2" name="Title 1"/>
          <p:cNvSpPr>
            <a:spLocks noGrp="1"/>
          </p:cNvSpPr>
          <p:nvPr>
            <p:ph type="title"/>
          </p:nvPr>
        </p:nvSpPr>
        <p:spPr>
          <a:xfrm>
            <a:off x="1819922" y="160550"/>
            <a:ext cx="7324078" cy="621154"/>
          </a:xfrm>
          <a:noFill/>
          <a:ln>
            <a:noFill/>
          </a:ln>
        </p:spPr>
        <p:txBody>
          <a:bodyPr>
            <a:normAutofit/>
          </a:bodyPr>
          <a:lstStyle/>
          <a:p>
            <a:r>
              <a:rPr lang="en-US" sz="2400" dirty="0">
                <a:solidFill>
                  <a:srgbClr val="FFFFFF"/>
                </a:solidFill>
              </a:rPr>
              <a:t>How do we calculate the empirical qualities? </a:t>
            </a:r>
          </a:p>
        </p:txBody>
      </p:sp>
      <p:graphicFrame>
        <p:nvGraphicFramePr>
          <p:cNvPr id="4" name="Object 3"/>
          <p:cNvGraphicFramePr>
            <a:graphicFrameLocks noChangeAspect="1"/>
          </p:cNvGraphicFramePr>
          <p:nvPr>
            <p:extLst/>
          </p:nvPr>
        </p:nvGraphicFramePr>
        <p:xfrm>
          <a:off x="1398577" y="3482517"/>
          <a:ext cx="2889262" cy="532209"/>
        </p:xfrm>
        <a:graphic>
          <a:graphicData uri="http://schemas.openxmlformats.org/presentationml/2006/ole">
            <mc:AlternateContent xmlns:mc="http://schemas.openxmlformats.org/markup-compatibility/2006">
              <mc:Choice xmlns:v="urn:schemas-microsoft-com:vml" Requires="v">
                <p:oleObj spid="_x0000_s1033" name="Equation" r:id="rId4" imgW="1841500" imgH="393700" progId="Equation.3">
                  <p:embed/>
                </p:oleObj>
              </mc:Choice>
              <mc:Fallback>
                <p:oleObj name="Equation" r:id="rId4" imgW="1841500" imgH="39370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577" y="3482517"/>
                        <a:ext cx="2889262" cy="532209"/>
                      </a:xfrm>
                      <a:prstGeom prst="rect">
                        <a:avLst/>
                      </a:prstGeom>
                      <a:noFill/>
                      <a:extLst/>
                    </p:spPr>
                  </p:pic>
                </p:oleObj>
              </mc:Fallback>
            </mc:AlternateContent>
          </a:graphicData>
        </a:graphic>
      </p:graphicFrame>
      <p:cxnSp>
        <p:nvCxnSpPr>
          <p:cNvPr id="5" name="Straight Arrow Connector 4"/>
          <p:cNvCxnSpPr/>
          <p:nvPr/>
        </p:nvCxnSpPr>
        <p:spPr>
          <a:xfrm>
            <a:off x="4634670" y="3748546"/>
            <a:ext cx="891283" cy="1191"/>
          </a:xfrm>
          <a:prstGeom prst="straightConnector1">
            <a:avLst/>
          </a:prstGeom>
          <a:ln w="73025">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960450" y="3446878"/>
            <a:ext cx="1637732" cy="646331"/>
          </a:xfrm>
          <a:prstGeom prst="rect">
            <a:avLst/>
          </a:prstGeom>
          <a:noFill/>
          <a:ln>
            <a:noFill/>
          </a:ln>
        </p:spPr>
        <p:txBody>
          <a:bodyPr wrap="square" rtlCol="0">
            <a:spAutoFit/>
          </a:bodyPr>
          <a:lstStyle/>
          <a:p>
            <a:pPr algn="ctr"/>
            <a:r>
              <a:rPr lang="en-US" dirty="0"/>
              <a:t>PHRED-scaled quality score</a:t>
            </a:r>
          </a:p>
        </p:txBody>
      </p:sp>
      <p:sp>
        <p:nvSpPr>
          <p:cNvPr id="7" name="Rectangle 6"/>
          <p:cNvSpPr/>
          <p:nvPr/>
        </p:nvSpPr>
        <p:spPr>
          <a:xfrm>
            <a:off x="791013" y="3311466"/>
            <a:ext cx="7174823" cy="87726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5401" y="4774168"/>
            <a:ext cx="4267387" cy="338554"/>
          </a:xfrm>
          <a:prstGeom prst="rect">
            <a:avLst/>
          </a:prstGeom>
          <a:noFill/>
        </p:spPr>
        <p:txBody>
          <a:bodyPr wrap="none" rtlCol="0">
            <a:spAutoFit/>
          </a:bodyPr>
          <a:lstStyle/>
          <a:p>
            <a:r>
              <a:rPr lang="en-US" sz="1600" i="1" dirty="0"/>
              <a:t>* If you don’t have known variation, bootstrap it!</a:t>
            </a:r>
          </a:p>
        </p:txBody>
      </p:sp>
    </p:spTree>
    <p:extLst>
      <p:ext uri="{BB962C8B-B14F-4D97-AF65-F5344CB8AC3E}">
        <p14:creationId xmlns:p14="http://schemas.microsoft.com/office/powerpoint/2010/main" val="14391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424917" y="1910671"/>
            <a:ext cx="6074128" cy="3394472"/>
          </a:xfrm>
        </p:spPr>
        <p:txBody>
          <a:bodyPr>
            <a:noAutofit/>
          </a:bodyPr>
          <a:lstStyle/>
          <a:p>
            <a:pPr marL="0" indent="0">
              <a:buNone/>
            </a:pPr>
            <a:r>
              <a:rPr lang="en-US" sz="1200" dirty="0">
                <a:latin typeface="Courier"/>
                <a:cs typeface="Courier"/>
              </a:rPr>
              <a:t>ACCTTCCCCCAGCCCCTACCCCCAGACAGGCCCCGGTGTGTTGTGTTCCCCTCCCTCTGTCCATGTGTTCTCATTGTTCAACTCTCATTTATGAGTGAGAACATCGGGGGTTTGGTTTTCTGTTCTTGGATTAGTTTGGTGAGAATGATGG </a:t>
            </a:r>
            <a:r>
              <a:rPr lang="en-US" sz="1200" dirty="0">
                <a:solidFill>
                  <a:srgbClr val="0070C0"/>
                </a:solidFill>
                <a:latin typeface="Courier"/>
                <a:cs typeface="Courier"/>
              </a:rPr>
              <a:t>&lt;;&lt;&gt;==&gt;=&gt;&gt;6&gt;=&gt;&gt;&gt;??+&lt;&gt;&gt;&gt;?3::*&lt;&gt;8=&gt;&gt;8?/=.3/7;&lt;&lt;;&gt;=???&gt;???@=1=&gt;=?+=&gt;?=.&lt;=A@;??,&gt;?=;4:?&gt;1&gt;+&gt;=?:@=&gt;?/;4??&lt;@+??9&lt;;+8/&lt;-,?:&lt;@&gt;:@=/-.@&gt;=@9/?)=6???+:@=B=#######</a:t>
            </a:r>
            <a:r>
              <a:rPr lang="en-US" sz="1200" dirty="0">
                <a:latin typeface="Courier"/>
                <a:cs typeface="Courier"/>
              </a:rPr>
              <a:t>	MC:Z:151M	MD:Z:108T29C12	PG:Z:MarkDuplicates.4	RG:Z:H01PE.2	NM:i:2	MQ:i:0</a:t>
            </a:r>
            <a:br>
              <a:rPr lang="en-US" sz="1200" dirty="0">
                <a:latin typeface="Courier"/>
                <a:cs typeface="Courier"/>
              </a:rPr>
            </a:br>
            <a:r>
              <a:rPr lang="en-US" sz="1200" b="1" dirty="0">
                <a:solidFill>
                  <a:srgbClr val="E900CB"/>
                </a:solidFill>
                <a:latin typeface="Courier"/>
                <a:cs typeface="Courier"/>
              </a:rPr>
              <a:t>OQ:</a:t>
            </a:r>
            <a:r>
              <a:rPr lang="en-US" sz="1200" dirty="0">
                <a:solidFill>
                  <a:srgbClr val="E900CB"/>
                </a:solidFill>
                <a:latin typeface="Courier"/>
                <a:cs typeface="Courier"/>
              </a:rPr>
              <a:t>Z:AAFFAFJFJJ&lt;FFJJJJJ-AJJJJ7AA-AJ&lt;FJJJJ-F-7-&lt;AAAAJFJJJFJJJJF-FFFJ-FFJF-FFJJAJJ-FJAA7AAF-F-FFJAJAFF-A7FFAJ-FFFAA-&lt;-A--F&lt;AJF&lt;FA---AFAF&lt;-F-A7FFF-&lt;FAJA#######</a:t>
            </a:r>
            <a:r>
              <a:rPr lang="en-US" sz="1200" dirty="0">
                <a:latin typeface="Courier"/>
                <a:cs typeface="Courier"/>
              </a:rPr>
              <a:t>	UQ:i:24	AS:i:141</a:t>
            </a:r>
          </a:p>
          <a:p>
            <a:pPr marL="0" indent="0">
              <a:buNone/>
            </a:pPr>
            <a:endParaRPr lang="en-US" sz="1200" dirty="0">
              <a:latin typeface="Courier"/>
              <a:cs typeface="Courier"/>
            </a:endParaRPr>
          </a:p>
          <a:p>
            <a:pPr marL="0" indent="0">
              <a:buNone/>
            </a:pPr>
            <a:endParaRPr lang="en-US" sz="1200" dirty="0">
              <a:latin typeface="Courier"/>
              <a:cs typeface="Courier"/>
            </a:endParaRPr>
          </a:p>
        </p:txBody>
      </p:sp>
      <p:cxnSp>
        <p:nvCxnSpPr>
          <p:cNvPr id="6" name="Straight Arrow Connector 5"/>
          <p:cNvCxnSpPr>
            <a:cxnSpLocks/>
          </p:cNvCxnSpPr>
          <p:nvPr/>
        </p:nvCxnSpPr>
        <p:spPr>
          <a:xfrm flipH="1">
            <a:off x="6874933" y="1495223"/>
            <a:ext cx="391236" cy="968577"/>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994119" y="1131762"/>
            <a:ext cx="2803735" cy="369332"/>
          </a:xfrm>
          <a:prstGeom prst="rect">
            <a:avLst/>
          </a:prstGeom>
          <a:noFill/>
        </p:spPr>
        <p:txBody>
          <a:bodyPr wrap="none" rtlCol="0">
            <a:spAutoFit/>
          </a:bodyPr>
          <a:lstStyle/>
          <a:p>
            <a:r>
              <a:rPr lang="en-US" b="1" dirty="0">
                <a:solidFill>
                  <a:srgbClr val="0070C0"/>
                </a:solidFill>
              </a:rPr>
              <a:t>Recalibrated Base Qualities</a:t>
            </a:r>
          </a:p>
        </p:txBody>
      </p:sp>
      <p:cxnSp>
        <p:nvCxnSpPr>
          <p:cNvPr id="15" name="Straight Arrow Connector 14"/>
          <p:cNvCxnSpPr>
            <a:cxnSpLocks/>
          </p:cNvCxnSpPr>
          <p:nvPr/>
        </p:nvCxnSpPr>
        <p:spPr>
          <a:xfrm flipV="1">
            <a:off x="3554591" y="3869267"/>
            <a:ext cx="204609" cy="512420"/>
          </a:xfrm>
          <a:prstGeom prst="straightConnector1">
            <a:avLst/>
          </a:prstGeom>
          <a:ln>
            <a:solidFill>
              <a:srgbClr val="E900CB"/>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180599" y="4443305"/>
            <a:ext cx="2595582" cy="400110"/>
          </a:xfrm>
          <a:prstGeom prst="rect">
            <a:avLst/>
          </a:prstGeom>
          <a:noFill/>
        </p:spPr>
        <p:txBody>
          <a:bodyPr wrap="none" rtlCol="0">
            <a:spAutoFit/>
          </a:bodyPr>
          <a:lstStyle/>
          <a:p>
            <a:r>
              <a:rPr lang="en-US" sz="2000" b="1" dirty="0">
                <a:solidFill>
                  <a:srgbClr val="E900CB"/>
                </a:solidFill>
              </a:rPr>
              <a:t>Original Base Qualities</a:t>
            </a:r>
          </a:p>
        </p:txBody>
      </p:sp>
      <p:sp>
        <p:nvSpPr>
          <p:cNvPr id="19" name="Title 1"/>
          <p:cNvSpPr txBox="1">
            <a:spLocks/>
          </p:cNvSpPr>
          <p:nvPr/>
        </p:nvSpPr>
        <p:spPr>
          <a:xfrm>
            <a:off x="1819922" y="135331"/>
            <a:ext cx="7324077" cy="700431"/>
          </a:xfrm>
          <a:prstGeom prst="rect">
            <a:avLst/>
          </a:prstGeom>
          <a:no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FFFFFF"/>
                </a:solidFill>
              </a:rPr>
              <a:t>Example recalibrated SAM record with OQ tag</a:t>
            </a:r>
          </a:p>
        </p:txBody>
      </p:sp>
      <p:pic>
        <p:nvPicPr>
          <p:cNvPr id="11" name="Picture 10" descr="recal.pdf">
            <a:extLst>
              <a:ext uri="{FF2B5EF4-FFF2-40B4-BE49-F238E27FC236}">
                <a16:creationId xmlns:a16="http://schemas.microsoft.com/office/drawing/2014/main" id="{AEC486F6-413B-A24C-8C38-735C20EC0462}"/>
              </a:ext>
            </a:extLst>
          </p:cNvPr>
          <p:cNvPicPr>
            <a:picLocks noChangeAspect="1"/>
          </p:cNvPicPr>
          <p:nvPr/>
        </p:nvPicPr>
        <p:blipFill rotWithShape="1">
          <a:blip r:embed="rId3"/>
          <a:srcRect l="79189" b="65443"/>
          <a:stretch/>
        </p:blipFill>
        <p:spPr>
          <a:xfrm>
            <a:off x="331301" y="1801299"/>
            <a:ext cx="1827052" cy="1703901"/>
          </a:xfrm>
          <a:prstGeom prst="rect">
            <a:avLst/>
          </a:prstGeom>
        </p:spPr>
      </p:pic>
    </p:spTree>
    <p:extLst>
      <p:ext uri="{BB962C8B-B14F-4D97-AF65-F5344CB8AC3E}">
        <p14:creationId xmlns:p14="http://schemas.microsoft.com/office/powerpoint/2010/main" val="3784319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19922" y="205979"/>
            <a:ext cx="6866878" cy="557208"/>
          </a:xfrm>
        </p:spPr>
        <p:txBody>
          <a:bodyPr/>
          <a:lstStyle/>
          <a:p>
            <a:r>
              <a:rPr lang="en-US" sz="2400" dirty="0"/>
              <a:t>Recap: From raw reads to analysis-ready data</a:t>
            </a:r>
          </a:p>
        </p:txBody>
      </p:sp>
      <p:sp>
        <p:nvSpPr>
          <p:cNvPr id="7" name="Rounded Rectangle 6"/>
          <p:cNvSpPr/>
          <p:nvPr/>
        </p:nvSpPr>
        <p:spPr>
          <a:xfrm>
            <a:off x="3953933" y="1092198"/>
            <a:ext cx="1905300" cy="144469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pipeline-gatk-bp.png">
            <a:extLst>
              <a:ext uri="{FF2B5EF4-FFF2-40B4-BE49-F238E27FC236}">
                <a16:creationId xmlns:a16="http://schemas.microsoft.com/office/drawing/2014/main" id="{A078BC3D-3060-E848-B0C1-1B53D6B72CC7}"/>
              </a:ext>
            </a:extLst>
          </p:cNvPr>
          <p:cNvPicPr>
            <a:picLocks noChangeAspect="1"/>
          </p:cNvPicPr>
          <p:nvPr/>
        </p:nvPicPr>
        <p:blipFill rotWithShape="1">
          <a:blip r:embed="rId3"/>
          <a:srcRect l="5058" t="37390" r="6250" b="36744"/>
          <a:stretch/>
        </p:blipFill>
        <p:spPr>
          <a:xfrm>
            <a:off x="547073" y="1149335"/>
            <a:ext cx="8109859" cy="1330423"/>
          </a:xfrm>
          <a:prstGeom prst="rect">
            <a:avLst/>
          </a:prstGeom>
        </p:spPr>
      </p:pic>
      <p:pic>
        <p:nvPicPr>
          <p:cNvPr id="15" name="Picture 14" descr="Screen Shot 2015-10-14 at 9.20.05 PM.png">
            <a:extLst>
              <a:ext uri="{FF2B5EF4-FFF2-40B4-BE49-F238E27FC236}">
                <a16:creationId xmlns:a16="http://schemas.microsoft.com/office/drawing/2014/main" id="{01539586-4385-4141-A27E-45F9749FE008}"/>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560715" y="2938369"/>
            <a:ext cx="1195530" cy="1388061"/>
          </a:xfrm>
          <a:prstGeom prst="rect">
            <a:avLst/>
          </a:prstGeom>
          <a:noFill/>
        </p:spPr>
      </p:pic>
      <p:pic>
        <p:nvPicPr>
          <p:cNvPr id="16" name="Picture 15" descr="Screen Shot 2015-10-14 at 9.20.16 PM.png">
            <a:extLst>
              <a:ext uri="{FF2B5EF4-FFF2-40B4-BE49-F238E27FC236}">
                <a16:creationId xmlns:a16="http://schemas.microsoft.com/office/drawing/2014/main" id="{946D23FA-B7C8-A243-B80B-1A50DCE26607}"/>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924173" y="2966586"/>
            <a:ext cx="2712872" cy="829074"/>
          </a:xfrm>
          <a:prstGeom prst="rect">
            <a:avLst/>
          </a:prstGeom>
        </p:spPr>
      </p:pic>
      <p:pic>
        <p:nvPicPr>
          <p:cNvPr id="17" name="Picture 16" descr="Screen Shot 2015-10-14 at 9.20.22 PM.png">
            <a:extLst>
              <a:ext uri="{FF2B5EF4-FFF2-40B4-BE49-F238E27FC236}">
                <a16:creationId xmlns:a16="http://schemas.microsoft.com/office/drawing/2014/main" id="{9EF98F7B-5F7B-734B-8D01-404C8829FF39}"/>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7842195" y="2966586"/>
            <a:ext cx="719693" cy="1042739"/>
          </a:xfrm>
          <a:prstGeom prst="rect">
            <a:avLst/>
          </a:prstGeom>
        </p:spPr>
      </p:pic>
      <p:sp>
        <p:nvSpPr>
          <p:cNvPr id="18" name="Right Arrow 17">
            <a:extLst>
              <a:ext uri="{FF2B5EF4-FFF2-40B4-BE49-F238E27FC236}">
                <a16:creationId xmlns:a16="http://schemas.microsoft.com/office/drawing/2014/main" id="{D05FF38B-17CE-7A4D-BB17-5FA9AECB48AE}"/>
              </a:ext>
            </a:extLst>
          </p:cNvPr>
          <p:cNvSpPr/>
          <p:nvPr/>
        </p:nvSpPr>
        <p:spPr>
          <a:xfrm>
            <a:off x="4705443" y="3126035"/>
            <a:ext cx="174968" cy="255951"/>
          </a:xfrm>
          <a:prstGeom prst="rightArrow">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F122B49-1DD4-2C4A-8964-C126A13F2385}"/>
              </a:ext>
            </a:extLst>
          </p:cNvPr>
          <p:cNvSpPr/>
          <p:nvPr/>
        </p:nvSpPr>
        <p:spPr>
          <a:xfrm>
            <a:off x="7696314" y="3126035"/>
            <a:ext cx="174968" cy="255951"/>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B0C2882-840D-A340-90D8-93551631E226}"/>
              </a:ext>
            </a:extLst>
          </p:cNvPr>
          <p:cNvSpPr txBox="1"/>
          <p:nvPr/>
        </p:nvSpPr>
        <p:spPr>
          <a:xfrm>
            <a:off x="3578857" y="4299350"/>
            <a:ext cx="1102060" cy="461665"/>
          </a:xfrm>
          <a:prstGeom prst="rect">
            <a:avLst/>
          </a:prstGeom>
          <a:noFill/>
        </p:spPr>
        <p:txBody>
          <a:bodyPr wrap="none" rtlCol="0">
            <a:spAutoFit/>
          </a:bodyPr>
          <a:lstStyle/>
          <a:p>
            <a:r>
              <a:rPr lang="en-US" sz="1200" b="1" dirty="0"/>
              <a:t>Enormous pile </a:t>
            </a:r>
            <a:br>
              <a:rPr lang="en-US" sz="1200" b="1" dirty="0"/>
            </a:br>
            <a:r>
              <a:rPr lang="en-US" sz="1200" b="1" dirty="0"/>
              <a:t>of short reads</a:t>
            </a:r>
          </a:p>
        </p:txBody>
      </p:sp>
      <p:sp>
        <p:nvSpPr>
          <p:cNvPr id="21" name="TextBox 20">
            <a:extLst>
              <a:ext uri="{FF2B5EF4-FFF2-40B4-BE49-F238E27FC236}">
                <a16:creationId xmlns:a16="http://schemas.microsoft.com/office/drawing/2014/main" id="{1B1A43C7-804E-5947-9251-EDD6BFE835AB}"/>
              </a:ext>
            </a:extLst>
          </p:cNvPr>
          <p:cNvSpPr txBox="1"/>
          <p:nvPr/>
        </p:nvSpPr>
        <p:spPr>
          <a:xfrm>
            <a:off x="5306984" y="3836933"/>
            <a:ext cx="2138777" cy="276999"/>
          </a:xfrm>
          <a:prstGeom prst="rect">
            <a:avLst/>
          </a:prstGeom>
          <a:noFill/>
        </p:spPr>
        <p:txBody>
          <a:bodyPr wrap="none" rtlCol="0">
            <a:spAutoFit/>
          </a:bodyPr>
          <a:lstStyle/>
          <a:p>
            <a:r>
              <a:rPr lang="en-US" sz="1200" b="1" dirty="0"/>
              <a:t>Reads mapped and cleaned up</a:t>
            </a:r>
            <a:endParaRPr lang="en-US" sz="1000" b="1" dirty="0"/>
          </a:p>
        </p:txBody>
      </p:sp>
      <p:sp>
        <p:nvSpPr>
          <p:cNvPr id="22" name="TextBox 21">
            <a:extLst>
              <a:ext uri="{FF2B5EF4-FFF2-40B4-BE49-F238E27FC236}">
                <a16:creationId xmlns:a16="http://schemas.microsoft.com/office/drawing/2014/main" id="{D88651F9-63CA-E74E-94D4-8E842670A0CC}"/>
              </a:ext>
            </a:extLst>
          </p:cNvPr>
          <p:cNvSpPr txBox="1"/>
          <p:nvPr/>
        </p:nvSpPr>
        <p:spPr>
          <a:xfrm>
            <a:off x="7813550" y="3878508"/>
            <a:ext cx="712054" cy="461665"/>
          </a:xfrm>
          <a:prstGeom prst="rect">
            <a:avLst/>
          </a:prstGeom>
          <a:noFill/>
        </p:spPr>
        <p:txBody>
          <a:bodyPr wrap="none" rtlCol="0">
            <a:spAutoFit/>
          </a:bodyPr>
          <a:lstStyle/>
          <a:p>
            <a:pPr algn="ctr"/>
            <a:r>
              <a:rPr lang="en-US" sz="1200" b="1" dirty="0"/>
              <a:t>List of </a:t>
            </a:r>
          </a:p>
          <a:p>
            <a:pPr algn="ctr"/>
            <a:r>
              <a:rPr lang="en-US" sz="1200" b="1" dirty="0"/>
              <a:t>variants </a:t>
            </a:r>
            <a:endParaRPr lang="en-US" sz="1200" dirty="0"/>
          </a:p>
        </p:txBody>
      </p:sp>
      <p:sp>
        <p:nvSpPr>
          <p:cNvPr id="24" name="TextBox 23">
            <a:extLst>
              <a:ext uri="{FF2B5EF4-FFF2-40B4-BE49-F238E27FC236}">
                <a16:creationId xmlns:a16="http://schemas.microsoft.com/office/drawing/2014/main" id="{DE6EFF35-45DD-F845-B3F8-B56131C1B780}"/>
              </a:ext>
            </a:extLst>
          </p:cNvPr>
          <p:cNvSpPr txBox="1"/>
          <p:nvPr/>
        </p:nvSpPr>
        <p:spPr>
          <a:xfrm>
            <a:off x="630901" y="3101667"/>
            <a:ext cx="2332049" cy="923330"/>
          </a:xfrm>
          <a:prstGeom prst="rect">
            <a:avLst/>
          </a:prstGeom>
          <a:solidFill>
            <a:schemeClr val="accent6"/>
          </a:solidFill>
        </p:spPr>
        <p:txBody>
          <a:bodyPr wrap="square" rtlCol="0">
            <a:spAutoFit/>
          </a:bodyPr>
          <a:lstStyle/>
          <a:p>
            <a:pPr marL="342900" indent="-342900">
              <a:buAutoNum type="arabicPeriod"/>
            </a:pPr>
            <a:r>
              <a:rPr lang="en-US" dirty="0"/>
              <a:t>Mapping</a:t>
            </a:r>
          </a:p>
          <a:p>
            <a:pPr marL="342900" indent="-342900">
              <a:buAutoNum type="arabicPeriod"/>
            </a:pPr>
            <a:r>
              <a:rPr lang="en-US" dirty="0"/>
              <a:t>Marking duplicates</a:t>
            </a:r>
          </a:p>
          <a:p>
            <a:pPr marL="342900" indent="-342900">
              <a:buAutoNum type="arabicPeriod"/>
            </a:pPr>
            <a:r>
              <a:rPr lang="en-US" dirty="0"/>
              <a:t>Base recalibration</a:t>
            </a:r>
          </a:p>
        </p:txBody>
      </p:sp>
      <p:sp>
        <p:nvSpPr>
          <p:cNvPr id="14" name="Rectangle 13">
            <a:extLst>
              <a:ext uri="{FF2B5EF4-FFF2-40B4-BE49-F238E27FC236}">
                <a16:creationId xmlns:a16="http://schemas.microsoft.com/office/drawing/2014/main" id="{A568BF65-C850-434E-A413-F92250959589}"/>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541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C4EF9D-D22E-FF41-81A4-1DD640282FAA}"/>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819922" y="205979"/>
            <a:ext cx="6866878" cy="557208"/>
          </a:xfrm>
        </p:spPr>
        <p:txBody>
          <a:bodyPr/>
          <a:lstStyle/>
          <a:p>
            <a:r>
              <a:rPr lang="en-US" sz="2400" dirty="0"/>
              <a:t>What is data pre-processing?</a:t>
            </a:r>
          </a:p>
        </p:txBody>
      </p:sp>
      <p:sp>
        <p:nvSpPr>
          <p:cNvPr id="111" name="Content Placeholder 1"/>
          <p:cNvSpPr>
            <a:spLocks noGrp="1"/>
          </p:cNvSpPr>
          <p:nvPr>
            <p:ph idx="1"/>
          </p:nvPr>
        </p:nvSpPr>
        <p:spPr>
          <a:xfrm>
            <a:off x="3197013" y="1363980"/>
            <a:ext cx="5036288" cy="3060289"/>
          </a:xfrm>
        </p:spPr>
        <p:txBody>
          <a:bodyPr>
            <a:normAutofit/>
          </a:bodyPr>
          <a:lstStyle/>
          <a:p>
            <a:pPr marL="57150" indent="0">
              <a:buNone/>
              <a:defRPr/>
            </a:pPr>
            <a:r>
              <a:rPr lang="en-US" sz="1600" b="1" dirty="0">
                <a:cs typeface="Courier"/>
              </a:rPr>
              <a:t>Data produced by the sequencers: </a:t>
            </a:r>
          </a:p>
          <a:p>
            <a:pPr marL="57150" indent="0">
              <a:buNone/>
              <a:defRPr/>
            </a:pPr>
            <a:r>
              <a:rPr lang="en-US" sz="1600" dirty="0">
                <a:cs typeface="Courier"/>
              </a:rPr>
              <a:t>	</a:t>
            </a:r>
          </a:p>
          <a:p>
            <a:pPr indent="-285750">
              <a:defRPr/>
            </a:pPr>
            <a:r>
              <a:rPr lang="en-US" sz="1600" dirty="0">
                <a:cs typeface="Courier"/>
              </a:rPr>
              <a:t>A huge pile of paired</a:t>
            </a:r>
            <a:r>
              <a:rPr lang="en-US" sz="1600" i="1" dirty="0">
                <a:cs typeface="Courier"/>
              </a:rPr>
              <a:t> </a:t>
            </a:r>
            <a:r>
              <a:rPr lang="en-US" sz="1600" dirty="0">
                <a:cs typeface="Courier"/>
              </a:rPr>
              <a:t>reads without mapping information </a:t>
            </a:r>
          </a:p>
          <a:p>
            <a:pPr indent="-285750">
              <a:defRPr/>
            </a:pPr>
            <a:r>
              <a:rPr lang="en-US" sz="1600" dirty="0">
                <a:cs typeface="Courier"/>
              </a:rPr>
              <a:t>Afflicted by various technical biases and artifacts</a:t>
            </a:r>
          </a:p>
          <a:p>
            <a:pPr indent="-285750">
              <a:defRPr/>
            </a:pPr>
            <a:r>
              <a:rPr lang="en-US" sz="1600" dirty="0">
                <a:cs typeface="Courier"/>
              </a:rPr>
              <a:t>May include artificial duplicates reads from the same original molecule</a:t>
            </a:r>
          </a:p>
          <a:p>
            <a:pPr indent="-285750">
              <a:defRPr/>
            </a:pPr>
            <a:endParaRPr lang="en-US" sz="1600" dirty="0">
              <a:cs typeface="Courier"/>
            </a:endParaRPr>
          </a:p>
          <a:p>
            <a:pPr indent="-285750">
              <a:buFont typeface="Wingdings" charset="2"/>
              <a:buChar char="Ø"/>
              <a:defRPr/>
            </a:pPr>
            <a:r>
              <a:rPr lang="en-US" sz="1600" b="1" dirty="0">
                <a:cs typeface="Courier"/>
              </a:rPr>
              <a:t>Need to map, sort and clean up</a:t>
            </a:r>
          </a:p>
          <a:p>
            <a:pPr marL="57150" indent="0">
              <a:buNone/>
              <a:defRPr/>
            </a:pPr>
            <a:endParaRPr lang="en-US" sz="1600" dirty="0">
              <a:cs typeface="Courier"/>
            </a:endParaRPr>
          </a:p>
        </p:txBody>
      </p:sp>
      <p:pic>
        <p:nvPicPr>
          <p:cNvPr id="2" name="Picture 1" descr="pre-processing_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86" y="1006448"/>
            <a:ext cx="2737067" cy="4065932"/>
          </a:xfrm>
          <a:prstGeom prst="rect">
            <a:avLst/>
          </a:prstGeom>
        </p:spPr>
      </p:pic>
    </p:spTree>
    <p:extLst>
      <p:ext uri="{BB962C8B-B14F-4D97-AF65-F5344CB8AC3E}">
        <p14:creationId xmlns:p14="http://schemas.microsoft.com/office/powerpoint/2010/main" val="11121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pre-processing_noframe_4.0.png"/>
          <p:cNvPicPr>
            <a:picLocks noChangeAspect="1"/>
          </p:cNvPicPr>
          <p:nvPr/>
        </p:nvPicPr>
        <p:blipFill rotWithShape="1">
          <a:blip r:embed="rId3">
            <a:extLst>
              <a:ext uri="{28A0092B-C50C-407E-A947-70E740481C1C}">
                <a14:useLocalDpi xmlns:a14="http://schemas.microsoft.com/office/drawing/2010/main" val="0"/>
              </a:ext>
            </a:extLst>
          </a:blip>
          <a:srcRect l="11136"/>
          <a:stretch/>
        </p:blipFill>
        <p:spPr>
          <a:xfrm>
            <a:off x="182880" y="1006449"/>
            <a:ext cx="2432267" cy="4065932"/>
          </a:xfrm>
          <a:prstGeom prst="rect">
            <a:avLst/>
          </a:prstGeom>
        </p:spPr>
      </p:pic>
      <p:sp>
        <p:nvSpPr>
          <p:cNvPr id="3" name="Title 2"/>
          <p:cNvSpPr>
            <a:spLocks noGrp="1"/>
          </p:cNvSpPr>
          <p:nvPr>
            <p:ph type="title"/>
          </p:nvPr>
        </p:nvSpPr>
        <p:spPr>
          <a:xfrm>
            <a:off x="1811044" y="205979"/>
            <a:ext cx="6875755" cy="557208"/>
          </a:xfrm>
        </p:spPr>
        <p:txBody>
          <a:bodyPr/>
          <a:lstStyle/>
          <a:p>
            <a:r>
              <a:rPr lang="en-US" sz="2400" b="1" dirty="0"/>
              <a:t>Step 1: </a:t>
            </a:r>
            <a:r>
              <a:rPr lang="en-US" sz="2400" dirty="0"/>
              <a:t>Map the reads produced by the sequencer </a:t>
            </a:r>
            <a:br>
              <a:rPr lang="en-US" sz="2400" dirty="0"/>
            </a:br>
            <a:r>
              <a:rPr lang="en-US" sz="2400" dirty="0"/>
              <a:t>to the reference </a:t>
            </a:r>
          </a:p>
        </p:txBody>
      </p:sp>
      <p:grpSp>
        <p:nvGrpSpPr>
          <p:cNvPr id="7" name="Group 227"/>
          <p:cNvGrpSpPr>
            <a:grpSpLocks/>
          </p:cNvGrpSpPr>
          <p:nvPr/>
        </p:nvGrpSpPr>
        <p:grpSpPr bwMode="auto">
          <a:xfrm>
            <a:off x="2790595" y="1534601"/>
            <a:ext cx="1219594" cy="756588"/>
            <a:chOff x="276006" y="2019013"/>
            <a:chExt cx="1178179" cy="731283"/>
          </a:xfrm>
        </p:grpSpPr>
        <p:grpSp>
          <p:nvGrpSpPr>
            <p:cNvPr id="8" name="Group 123"/>
            <p:cNvGrpSpPr>
              <a:grpSpLocks/>
            </p:cNvGrpSpPr>
            <p:nvPr/>
          </p:nvGrpSpPr>
          <p:grpSpPr bwMode="auto">
            <a:xfrm>
              <a:off x="357260" y="2315008"/>
              <a:ext cx="1015670" cy="40627"/>
              <a:chOff x="533400" y="2819400"/>
              <a:chExt cx="1905000" cy="76200"/>
            </a:xfrm>
          </p:grpSpPr>
          <p:sp>
            <p:nvSpPr>
              <p:cNvPr id="41" name="Rectangle 52"/>
              <p:cNvSpPr>
                <a:spLocks noChangeArrowheads="1"/>
              </p:cNvSpPr>
              <p:nvPr/>
            </p:nvSpPr>
            <p:spPr bwMode="auto">
              <a:xfrm>
                <a:off x="533400" y="2819400"/>
                <a:ext cx="4572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42" name="Straight Connector 53"/>
              <p:cNvCxnSpPr>
                <a:cxnSpLocks noChangeShapeType="1"/>
                <a:stCxn id="41" idx="3"/>
                <a:endCxn id="43" idx="1"/>
              </p:cNvCxnSpPr>
              <p:nvPr/>
            </p:nvCxnSpPr>
            <p:spPr bwMode="auto">
              <a:xfrm>
                <a:off x="990600" y="2857500"/>
                <a:ext cx="762000" cy="1588"/>
              </a:xfrm>
              <a:prstGeom prst="line">
                <a:avLst/>
              </a:prstGeom>
              <a:noFill/>
              <a:ln w="9525">
                <a:solidFill>
                  <a:schemeClr val="tx1"/>
                </a:solidFill>
                <a:round/>
                <a:headEnd/>
                <a:tailEnd/>
              </a:ln>
            </p:spPr>
          </p:cxnSp>
          <p:sp>
            <p:nvSpPr>
              <p:cNvPr id="43" name="Rectangle 54"/>
              <p:cNvSpPr>
                <a:spLocks noChangeArrowheads="1"/>
              </p:cNvSpPr>
              <p:nvPr/>
            </p:nvSpPr>
            <p:spPr bwMode="auto">
              <a:xfrm>
                <a:off x="1752600" y="2819400"/>
                <a:ext cx="685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grpSp>
        <p:grpSp>
          <p:nvGrpSpPr>
            <p:cNvPr id="9" name="Group 124"/>
            <p:cNvGrpSpPr>
              <a:grpSpLocks/>
            </p:cNvGrpSpPr>
            <p:nvPr/>
          </p:nvGrpSpPr>
          <p:grpSpPr bwMode="auto">
            <a:xfrm>
              <a:off x="357260" y="2216343"/>
              <a:ext cx="1015671" cy="40627"/>
              <a:chOff x="533400" y="2514600"/>
              <a:chExt cx="1905000" cy="76200"/>
            </a:xfrm>
          </p:grpSpPr>
          <p:sp>
            <p:nvSpPr>
              <p:cNvPr id="38" name="Rectangle 49"/>
              <p:cNvSpPr>
                <a:spLocks noChangeArrowheads="1"/>
              </p:cNvSpPr>
              <p:nvPr/>
            </p:nvSpPr>
            <p:spPr bwMode="auto">
              <a:xfrm>
                <a:off x="533400" y="2514600"/>
                <a:ext cx="990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39" name="Straight Connector 50"/>
              <p:cNvCxnSpPr>
                <a:cxnSpLocks noChangeShapeType="1"/>
                <a:stCxn id="38" idx="3"/>
                <a:endCxn id="40" idx="1"/>
              </p:cNvCxnSpPr>
              <p:nvPr/>
            </p:nvCxnSpPr>
            <p:spPr bwMode="auto">
              <a:xfrm>
                <a:off x="1524000" y="2552700"/>
                <a:ext cx="762000" cy="1588"/>
              </a:xfrm>
              <a:prstGeom prst="line">
                <a:avLst/>
              </a:prstGeom>
              <a:noFill/>
              <a:ln w="9525">
                <a:solidFill>
                  <a:schemeClr val="tx1"/>
                </a:solidFill>
                <a:round/>
                <a:headEnd/>
                <a:tailEnd/>
              </a:ln>
            </p:spPr>
          </p:cxnSp>
          <p:sp>
            <p:nvSpPr>
              <p:cNvPr id="40" name="Rectangle 51"/>
              <p:cNvSpPr>
                <a:spLocks noChangeArrowheads="1"/>
              </p:cNvSpPr>
              <p:nvPr/>
            </p:nvSpPr>
            <p:spPr bwMode="auto">
              <a:xfrm>
                <a:off x="2286000" y="2514600"/>
                <a:ext cx="1524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grpSp>
        <p:grpSp>
          <p:nvGrpSpPr>
            <p:cNvPr id="10" name="Group 122"/>
            <p:cNvGrpSpPr>
              <a:grpSpLocks/>
            </p:cNvGrpSpPr>
            <p:nvPr/>
          </p:nvGrpSpPr>
          <p:grpSpPr bwMode="auto">
            <a:xfrm>
              <a:off x="357261" y="2413673"/>
              <a:ext cx="1015675" cy="40627"/>
              <a:chOff x="533400" y="3124200"/>
              <a:chExt cx="1905000" cy="76200"/>
            </a:xfrm>
          </p:grpSpPr>
          <p:sp>
            <p:nvSpPr>
              <p:cNvPr id="35" name="Rectangle 46"/>
              <p:cNvSpPr>
                <a:spLocks noChangeArrowheads="1"/>
              </p:cNvSpPr>
              <p:nvPr/>
            </p:nvSpPr>
            <p:spPr bwMode="auto">
              <a:xfrm>
                <a:off x="533400" y="3124200"/>
                <a:ext cx="1524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36" name="Straight Connector 47"/>
              <p:cNvCxnSpPr>
                <a:cxnSpLocks noChangeShapeType="1"/>
                <a:stCxn id="35" idx="3"/>
                <a:endCxn id="37" idx="1"/>
              </p:cNvCxnSpPr>
              <p:nvPr/>
            </p:nvCxnSpPr>
            <p:spPr bwMode="auto">
              <a:xfrm>
                <a:off x="685800" y="3162300"/>
                <a:ext cx="685800" cy="1588"/>
              </a:xfrm>
              <a:prstGeom prst="line">
                <a:avLst/>
              </a:prstGeom>
              <a:noFill/>
              <a:ln w="9525">
                <a:solidFill>
                  <a:schemeClr val="tx1"/>
                </a:solidFill>
                <a:round/>
                <a:headEnd/>
                <a:tailEnd/>
              </a:ln>
            </p:spPr>
          </p:cxnSp>
          <p:sp>
            <p:nvSpPr>
              <p:cNvPr id="37" name="Rectangle 48"/>
              <p:cNvSpPr>
                <a:spLocks noChangeArrowheads="1"/>
              </p:cNvSpPr>
              <p:nvPr/>
            </p:nvSpPr>
            <p:spPr bwMode="auto">
              <a:xfrm>
                <a:off x="1371600" y="3124200"/>
                <a:ext cx="1066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grpSp>
        <p:grpSp>
          <p:nvGrpSpPr>
            <p:cNvPr id="11" name="Group 125"/>
            <p:cNvGrpSpPr>
              <a:grpSpLocks/>
            </p:cNvGrpSpPr>
            <p:nvPr/>
          </p:nvGrpSpPr>
          <p:grpSpPr bwMode="auto">
            <a:xfrm>
              <a:off x="357260" y="2117678"/>
              <a:ext cx="1096925" cy="40627"/>
              <a:chOff x="533400" y="2209800"/>
              <a:chExt cx="2057400" cy="76200"/>
            </a:xfrm>
          </p:grpSpPr>
          <p:sp>
            <p:nvSpPr>
              <p:cNvPr id="32" name="Rectangle 43"/>
              <p:cNvSpPr>
                <a:spLocks noChangeArrowheads="1"/>
              </p:cNvSpPr>
              <p:nvPr/>
            </p:nvSpPr>
            <p:spPr bwMode="auto">
              <a:xfrm>
                <a:off x="533400" y="22098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33" name="Straight Connector 44"/>
              <p:cNvCxnSpPr>
                <a:cxnSpLocks noChangeShapeType="1"/>
                <a:stCxn id="32" idx="3"/>
                <a:endCxn id="34" idx="1"/>
              </p:cNvCxnSpPr>
              <p:nvPr/>
            </p:nvCxnSpPr>
            <p:spPr bwMode="auto">
              <a:xfrm>
                <a:off x="1905000" y="2247900"/>
                <a:ext cx="533400" cy="1588"/>
              </a:xfrm>
              <a:prstGeom prst="line">
                <a:avLst/>
              </a:prstGeom>
              <a:noFill/>
              <a:ln w="9525">
                <a:solidFill>
                  <a:schemeClr val="tx1"/>
                </a:solidFill>
                <a:round/>
                <a:headEnd/>
                <a:tailEnd/>
              </a:ln>
            </p:spPr>
          </p:cxnSp>
          <p:sp>
            <p:nvSpPr>
              <p:cNvPr id="34" name="Rectangle 45"/>
              <p:cNvSpPr>
                <a:spLocks noChangeArrowheads="1"/>
              </p:cNvSpPr>
              <p:nvPr/>
            </p:nvSpPr>
            <p:spPr bwMode="auto">
              <a:xfrm>
                <a:off x="2438400" y="2209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nvGrpSpPr>
            <p:cNvPr id="12" name="Group 121"/>
            <p:cNvGrpSpPr>
              <a:grpSpLocks/>
            </p:cNvGrpSpPr>
            <p:nvPr/>
          </p:nvGrpSpPr>
          <p:grpSpPr bwMode="auto">
            <a:xfrm>
              <a:off x="276006" y="2513058"/>
              <a:ext cx="1096925" cy="40643"/>
              <a:chOff x="381000" y="3429000"/>
              <a:chExt cx="2057400" cy="76200"/>
            </a:xfrm>
          </p:grpSpPr>
          <p:cxnSp>
            <p:nvCxnSpPr>
              <p:cNvPr id="29" name="Straight Connector 40"/>
              <p:cNvCxnSpPr>
                <a:cxnSpLocks noChangeShapeType="1"/>
                <a:stCxn id="31" idx="3"/>
                <a:endCxn id="30" idx="1"/>
              </p:cNvCxnSpPr>
              <p:nvPr/>
            </p:nvCxnSpPr>
            <p:spPr bwMode="auto">
              <a:xfrm>
                <a:off x="533400" y="3467100"/>
                <a:ext cx="533400" cy="1588"/>
              </a:xfrm>
              <a:prstGeom prst="line">
                <a:avLst/>
              </a:prstGeom>
              <a:noFill/>
              <a:ln w="9525">
                <a:solidFill>
                  <a:schemeClr val="tx1"/>
                </a:solidFill>
                <a:round/>
                <a:headEnd/>
                <a:tailEnd/>
              </a:ln>
            </p:spPr>
          </p:cxnSp>
          <p:sp>
            <p:nvSpPr>
              <p:cNvPr id="30" name="Rectangle 41"/>
              <p:cNvSpPr>
                <a:spLocks noChangeArrowheads="1"/>
              </p:cNvSpPr>
              <p:nvPr/>
            </p:nvSpPr>
            <p:spPr bwMode="auto">
              <a:xfrm>
                <a:off x="1066800" y="3429000"/>
                <a:ext cx="13716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sp>
            <p:nvSpPr>
              <p:cNvPr id="31" name="Rectangle 42"/>
              <p:cNvSpPr>
                <a:spLocks noChangeArrowheads="1"/>
              </p:cNvSpPr>
              <p:nvPr/>
            </p:nvSpPr>
            <p:spPr bwMode="auto">
              <a:xfrm>
                <a:off x="381000" y="3429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nvGrpSpPr>
            <p:cNvPr id="13" name="Group 120"/>
            <p:cNvGrpSpPr>
              <a:grpSpLocks/>
            </p:cNvGrpSpPr>
            <p:nvPr/>
          </p:nvGrpSpPr>
          <p:grpSpPr bwMode="auto">
            <a:xfrm>
              <a:off x="276007" y="2611787"/>
              <a:ext cx="1178183" cy="40643"/>
              <a:chOff x="381000" y="3733800"/>
              <a:chExt cx="2209800" cy="76200"/>
            </a:xfrm>
          </p:grpSpPr>
          <p:cxnSp>
            <p:nvCxnSpPr>
              <p:cNvPr id="24" name="Straight Connector 35"/>
              <p:cNvCxnSpPr>
                <a:cxnSpLocks noChangeShapeType="1"/>
                <a:stCxn id="27" idx="3"/>
                <a:endCxn id="25" idx="1"/>
              </p:cNvCxnSpPr>
              <p:nvPr/>
            </p:nvCxnSpPr>
            <p:spPr bwMode="auto">
              <a:xfrm>
                <a:off x="533400" y="3771900"/>
                <a:ext cx="152400" cy="1588"/>
              </a:xfrm>
              <a:prstGeom prst="line">
                <a:avLst/>
              </a:prstGeom>
              <a:noFill/>
              <a:ln w="9525">
                <a:solidFill>
                  <a:schemeClr val="tx1"/>
                </a:solidFill>
                <a:round/>
                <a:headEnd/>
                <a:tailEnd/>
              </a:ln>
            </p:spPr>
          </p:cxnSp>
          <p:sp>
            <p:nvSpPr>
              <p:cNvPr id="25" name="Rectangle 36"/>
              <p:cNvSpPr>
                <a:spLocks noChangeArrowheads="1"/>
              </p:cNvSpPr>
              <p:nvPr/>
            </p:nvSpPr>
            <p:spPr bwMode="auto">
              <a:xfrm>
                <a:off x="685800" y="3733800"/>
                <a:ext cx="12192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cxnSp>
            <p:nvCxnSpPr>
              <p:cNvPr id="26" name="Straight Connector 37"/>
              <p:cNvCxnSpPr>
                <a:cxnSpLocks noChangeShapeType="1"/>
                <a:stCxn id="25" idx="3"/>
                <a:endCxn id="28" idx="1"/>
              </p:cNvCxnSpPr>
              <p:nvPr/>
            </p:nvCxnSpPr>
            <p:spPr bwMode="auto">
              <a:xfrm>
                <a:off x="1905000" y="3771900"/>
                <a:ext cx="533400" cy="1588"/>
              </a:xfrm>
              <a:prstGeom prst="line">
                <a:avLst/>
              </a:prstGeom>
              <a:noFill/>
              <a:ln w="9525">
                <a:solidFill>
                  <a:schemeClr val="tx1"/>
                </a:solidFill>
                <a:round/>
                <a:headEnd/>
                <a:tailEnd/>
              </a:ln>
            </p:spPr>
          </p:cxnSp>
          <p:sp>
            <p:nvSpPr>
              <p:cNvPr id="27" name="Rectangle 38"/>
              <p:cNvSpPr>
                <a:spLocks noChangeArrowheads="1"/>
              </p:cNvSpPr>
              <p:nvPr/>
            </p:nvSpPr>
            <p:spPr bwMode="auto">
              <a:xfrm>
                <a:off x="3810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sp>
            <p:nvSpPr>
              <p:cNvPr id="28" name="Rectangle 39"/>
              <p:cNvSpPr>
                <a:spLocks noChangeArrowheads="1"/>
              </p:cNvSpPr>
              <p:nvPr/>
            </p:nvSpPr>
            <p:spPr bwMode="auto">
              <a:xfrm>
                <a:off x="24384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nvGrpSpPr>
            <p:cNvPr id="14" name="Group 119"/>
            <p:cNvGrpSpPr>
              <a:grpSpLocks/>
            </p:cNvGrpSpPr>
            <p:nvPr/>
          </p:nvGrpSpPr>
          <p:grpSpPr bwMode="auto">
            <a:xfrm>
              <a:off x="357260" y="2709669"/>
              <a:ext cx="1096926" cy="40627"/>
              <a:chOff x="533400" y="4038600"/>
              <a:chExt cx="2057400" cy="76200"/>
            </a:xfrm>
          </p:grpSpPr>
          <p:sp>
            <p:nvSpPr>
              <p:cNvPr id="21" name="Rectangle 32"/>
              <p:cNvSpPr>
                <a:spLocks noChangeArrowheads="1"/>
              </p:cNvSpPr>
              <p:nvPr/>
            </p:nvSpPr>
            <p:spPr bwMode="auto">
              <a:xfrm>
                <a:off x="533400" y="4038600"/>
                <a:ext cx="12192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cxnSp>
            <p:nvCxnSpPr>
              <p:cNvPr id="22" name="Straight Connector 33"/>
              <p:cNvCxnSpPr>
                <a:cxnSpLocks noChangeShapeType="1"/>
                <a:stCxn id="21" idx="3"/>
                <a:endCxn id="23" idx="1"/>
              </p:cNvCxnSpPr>
              <p:nvPr/>
            </p:nvCxnSpPr>
            <p:spPr bwMode="auto">
              <a:xfrm>
                <a:off x="1752600" y="4076700"/>
                <a:ext cx="685800" cy="1588"/>
              </a:xfrm>
              <a:prstGeom prst="line">
                <a:avLst/>
              </a:prstGeom>
              <a:noFill/>
              <a:ln w="9525">
                <a:solidFill>
                  <a:schemeClr val="tx1"/>
                </a:solidFill>
                <a:round/>
                <a:headEnd/>
                <a:tailEnd/>
              </a:ln>
            </p:spPr>
          </p:cxnSp>
          <p:sp>
            <p:nvSpPr>
              <p:cNvPr id="23" name="Rectangle 34"/>
              <p:cNvSpPr>
                <a:spLocks noChangeArrowheads="1"/>
              </p:cNvSpPr>
              <p:nvPr/>
            </p:nvSpPr>
            <p:spPr bwMode="auto">
              <a:xfrm>
                <a:off x="2438400" y="40386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nvGrpSpPr>
            <p:cNvPr id="15" name="Group 130"/>
            <p:cNvGrpSpPr>
              <a:grpSpLocks/>
            </p:cNvGrpSpPr>
            <p:nvPr/>
          </p:nvGrpSpPr>
          <p:grpSpPr bwMode="auto">
            <a:xfrm>
              <a:off x="276004" y="2019013"/>
              <a:ext cx="1178178" cy="40627"/>
              <a:chOff x="381000" y="1905000"/>
              <a:chExt cx="2209800" cy="76200"/>
            </a:xfrm>
          </p:grpSpPr>
          <p:sp>
            <p:nvSpPr>
              <p:cNvPr id="16" name="Rectangle 27"/>
              <p:cNvSpPr>
                <a:spLocks noChangeArrowheads="1"/>
              </p:cNvSpPr>
              <p:nvPr/>
            </p:nvSpPr>
            <p:spPr bwMode="auto">
              <a:xfrm>
                <a:off x="890494" y="19050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p>
            </p:txBody>
          </p:sp>
          <p:cxnSp>
            <p:nvCxnSpPr>
              <p:cNvPr id="17" name="Straight Connector 28"/>
              <p:cNvCxnSpPr>
                <a:cxnSpLocks noChangeShapeType="1"/>
                <a:stCxn id="19" idx="3"/>
                <a:endCxn id="16" idx="1"/>
              </p:cNvCxnSpPr>
              <p:nvPr/>
            </p:nvCxnSpPr>
            <p:spPr bwMode="auto">
              <a:xfrm>
                <a:off x="533400" y="1943100"/>
                <a:ext cx="357094" cy="1588"/>
              </a:xfrm>
              <a:prstGeom prst="line">
                <a:avLst/>
              </a:prstGeom>
              <a:noFill/>
              <a:ln w="9525">
                <a:solidFill>
                  <a:schemeClr val="tx1"/>
                </a:solidFill>
                <a:round/>
                <a:headEnd/>
                <a:tailEnd/>
              </a:ln>
            </p:spPr>
          </p:cxnSp>
          <p:cxnSp>
            <p:nvCxnSpPr>
              <p:cNvPr id="18" name="Straight Connector 29"/>
              <p:cNvCxnSpPr>
                <a:cxnSpLocks noChangeShapeType="1"/>
                <a:stCxn id="16" idx="3"/>
                <a:endCxn id="20" idx="1"/>
              </p:cNvCxnSpPr>
              <p:nvPr/>
            </p:nvCxnSpPr>
            <p:spPr bwMode="auto">
              <a:xfrm>
                <a:off x="2262094" y="1943100"/>
                <a:ext cx="176306" cy="1588"/>
              </a:xfrm>
              <a:prstGeom prst="line">
                <a:avLst/>
              </a:prstGeom>
              <a:noFill/>
              <a:ln w="9525">
                <a:solidFill>
                  <a:schemeClr val="tx1"/>
                </a:solidFill>
                <a:round/>
                <a:headEnd/>
                <a:tailEnd/>
              </a:ln>
            </p:spPr>
          </p:cxnSp>
          <p:sp>
            <p:nvSpPr>
              <p:cNvPr id="19" name="Rectangle 30"/>
              <p:cNvSpPr>
                <a:spLocks noChangeArrowheads="1"/>
              </p:cNvSpPr>
              <p:nvPr/>
            </p:nvSpPr>
            <p:spPr bwMode="auto">
              <a:xfrm>
                <a:off x="3810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sp>
            <p:nvSpPr>
              <p:cNvPr id="20" name="Rectangle 31"/>
              <p:cNvSpPr>
                <a:spLocks noChangeArrowheads="1"/>
              </p:cNvSpPr>
              <p:nvPr/>
            </p:nvSpPr>
            <p:spPr bwMode="auto">
              <a:xfrm>
                <a:off x="24384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sp>
        <p:nvSpPr>
          <p:cNvPr id="44" name="TextBox 55"/>
          <p:cNvSpPr txBox="1">
            <a:spLocks noChangeArrowheads="1"/>
          </p:cNvSpPr>
          <p:nvPr/>
        </p:nvSpPr>
        <p:spPr bwMode="auto">
          <a:xfrm>
            <a:off x="2859141" y="3046484"/>
            <a:ext cx="1066983" cy="954107"/>
          </a:xfrm>
          <a:prstGeom prst="rect">
            <a:avLst/>
          </a:prstGeom>
          <a:noFill/>
          <a:ln w="9525">
            <a:noFill/>
            <a:miter lim="800000"/>
            <a:headEnd/>
            <a:tailEnd/>
          </a:ln>
        </p:spPr>
        <p:txBody>
          <a:bodyPr>
            <a:prstTxWarp prst="textNoShape">
              <a:avLst/>
            </a:prstTxWarp>
            <a:spAutoFit/>
          </a:bodyPr>
          <a:lstStyle/>
          <a:p>
            <a:pPr algn="ctr"/>
            <a:r>
              <a:rPr lang="en-US" sz="1400" dirty="0"/>
              <a:t>Enormous pile of short reads from sequencer</a:t>
            </a:r>
          </a:p>
        </p:txBody>
      </p:sp>
      <p:sp>
        <p:nvSpPr>
          <p:cNvPr id="45" name="Left Brace 44"/>
          <p:cNvSpPr/>
          <p:nvPr/>
        </p:nvSpPr>
        <p:spPr bwMode="auto">
          <a:xfrm rot="16200000">
            <a:off x="3292401" y="2438627"/>
            <a:ext cx="190117" cy="1025597"/>
          </a:xfrm>
          <a:prstGeom prst="leftBrace">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prstTxWarp prst="textNoShape">
              <a:avLst/>
            </a:prstTxWarp>
          </a:bodyPr>
          <a:lstStyle/>
          <a:p>
            <a:pPr defTabSz="914400" eaLnBrk="0" hangingPunct="0">
              <a:defRPr/>
            </a:pPr>
            <a:endParaRPr lang="en-US" sz="2400">
              <a:solidFill>
                <a:schemeClr val="tx1"/>
              </a:solidFill>
              <a:latin typeface="Arial" pitchFamily="28" charset="0"/>
              <a:ea typeface="ＭＳ Ｐゴシック" pitchFamily="28" charset="-128"/>
              <a:cs typeface="ＭＳ Ｐゴシック" pitchFamily="28" charset="-128"/>
            </a:endParaRPr>
          </a:p>
        </p:txBody>
      </p:sp>
      <p:sp>
        <p:nvSpPr>
          <p:cNvPr id="46" name="Bent Arrow 45"/>
          <p:cNvSpPr/>
          <p:nvPr/>
        </p:nvSpPr>
        <p:spPr>
          <a:xfrm rot="5400000">
            <a:off x="4620062" y="1454104"/>
            <a:ext cx="1755025" cy="2407480"/>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anchor="ctr">
            <a:prstTxWarp prst="textNoShape">
              <a:avLst/>
            </a:prstTxWarp>
          </a:bodyPr>
          <a:lstStyle/>
          <a:p>
            <a:pPr algn="ctr">
              <a:defRPr/>
            </a:pPr>
            <a:endParaRPr lang="en-US">
              <a:solidFill>
                <a:schemeClr val="tx1"/>
              </a:solidFill>
              <a:ea typeface="ＭＳ Ｐゴシック" pitchFamily="28" charset="-128"/>
              <a:cs typeface="ＭＳ Ｐゴシック" pitchFamily="28" charset="-128"/>
            </a:endParaRPr>
          </a:p>
        </p:txBody>
      </p:sp>
      <p:sp>
        <p:nvSpPr>
          <p:cNvPr id="47" name="TextBox 46"/>
          <p:cNvSpPr txBox="1"/>
          <p:nvPr/>
        </p:nvSpPr>
        <p:spPr>
          <a:xfrm>
            <a:off x="4507234" y="1679167"/>
            <a:ext cx="1127769"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prstTxWarp prst="textNoShape">
              <a:avLst/>
            </a:prstTxWarp>
            <a:spAutoFit/>
          </a:bodyPr>
          <a:lstStyle/>
          <a:p>
            <a:pPr algn="ctr">
              <a:defRPr/>
            </a:pPr>
            <a:r>
              <a:rPr lang="en-US" sz="1200" b="1" dirty="0">
                <a:solidFill>
                  <a:schemeClr val="bg1"/>
                </a:solidFill>
                <a:ea typeface="ＭＳ Ｐゴシック" pitchFamily="28" charset="-128"/>
                <a:cs typeface="ＭＳ Ｐゴシック" pitchFamily="28" charset="-128"/>
              </a:rPr>
              <a:t>Mapping and alignment algorithms</a:t>
            </a:r>
          </a:p>
        </p:txBody>
      </p:sp>
      <p:cxnSp>
        <p:nvCxnSpPr>
          <p:cNvPr id="48" name="Straight Connector 98"/>
          <p:cNvCxnSpPr>
            <a:cxnSpLocks noChangeShapeType="1"/>
          </p:cNvCxnSpPr>
          <p:nvPr/>
        </p:nvCxnSpPr>
        <p:spPr bwMode="auto">
          <a:xfrm>
            <a:off x="2859141" y="2378695"/>
            <a:ext cx="1066935" cy="992"/>
          </a:xfrm>
          <a:prstGeom prst="line">
            <a:avLst/>
          </a:prstGeom>
          <a:noFill/>
          <a:ln w="9525">
            <a:solidFill>
              <a:schemeClr val="tx1"/>
            </a:solidFill>
            <a:round/>
            <a:headEnd/>
            <a:tailEnd/>
          </a:ln>
        </p:spPr>
      </p:cxnSp>
      <p:sp>
        <p:nvSpPr>
          <p:cNvPr id="49" name="Rectangle 99"/>
          <p:cNvSpPr>
            <a:spLocks noChangeArrowheads="1"/>
          </p:cNvSpPr>
          <p:nvPr/>
        </p:nvSpPr>
        <p:spPr bwMode="auto">
          <a:xfrm>
            <a:off x="3124998" y="2354886"/>
            <a:ext cx="683632" cy="47619"/>
          </a:xfrm>
          <a:prstGeom prst="rect">
            <a:avLst/>
          </a:prstGeom>
          <a:solidFill>
            <a:srgbClr val="E46C0A"/>
          </a:solidFill>
          <a:ln w="9525">
            <a:solidFill>
              <a:schemeClr val="tx1"/>
            </a:solidFill>
            <a:round/>
            <a:headEnd/>
            <a:tailEnd/>
          </a:ln>
        </p:spPr>
        <p:txBody>
          <a:bodyPr anchor="ctr">
            <a:prstTxWarp prst="textNoShape">
              <a:avLst/>
            </a:prstTxWarp>
          </a:bodyPr>
          <a:lstStyle/>
          <a:p>
            <a:pPr algn="ctr"/>
            <a:endParaRPr lang="en-US" sz="2000"/>
          </a:p>
        </p:txBody>
      </p:sp>
      <p:cxnSp>
        <p:nvCxnSpPr>
          <p:cNvPr id="50" name="Straight Connector 35"/>
          <p:cNvCxnSpPr>
            <a:cxnSpLocks noChangeShapeType="1"/>
            <a:endCxn id="51" idx="1"/>
          </p:cNvCxnSpPr>
          <p:nvPr/>
        </p:nvCxnSpPr>
        <p:spPr bwMode="auto">
          <a:xfrm>
            <a:off x="2861354" y="2479064"/>
            <a:ext cx="84111" cy="877"/>
          </a:xfrm>
          <a:prstGeom prst="line">
            <a:avLst/>
          </a:prstGeom>
          <a:noFill/>
          <a:ln w="9525">
            <a:solidFill>
              <a:schemeClr val="tx1"/>
            </a:solidFill>
            <a:round/>
            <a:headEnd/>
            <a:tailEnd/>
          </a:ln>
        </p:spPr>
      </p:cxnSp>
      <p:sp>
        <p:nvSpPr>
          <p:cNvPr id="51" name="Rectangle 36"/>
          <p:cNvSpPr>
            <a:spLocks noChangeArrowheads="1"/>
          </p:cNvSpPr>
          <p:nvPr/>
        </p:nvSpPr>
        <p:spPr bwMode="auto">
          <a:xfrm>
            <a:off x="2945464" y="2458039"/>
            <a:ext cx="672882" cy="42049"/>
          </a:xfrm>
          <a:prstGeom prst="rect">
            <a:avLst/>
          </a:prstGeom>
          <a:solidFill>
            <a:srgbClr val="E46C0A"/>
          </a:solidFill>
          <a:ln w="9525">
            <a:solidFill>
              <a:schemeClr val="tx1"/>
            </a:solidFill>
            <a:round/>
            <a:headEnd/>
            <a:tailEnd/>
          </a:ln>
        </p:spPr>
        <p:txBody>
          <a:bodyPr anchor="ctr">
            <a:prstTxWarp prst="textNoShape">
              <a:avLst/>
            </a:prstTxWarp>
          </a:bodyPr>
          <a:lstStyle/>
          <a:p>
            <a:pPr algn="ctr"/>
            <a:endParaRPr lang="en-US" sz="2000"/>
          </a:p>
        </p:txBody>
      </p:sp>
      <p:cxnSp>
        <p:nvCxnSpPr>
          <p:cNvPr id="52" name="Straight Connector 37"/>
          <p:cNvCxnSpPr>
            <a:cxnSpLocks noChangeShapeType="1"/>
            <a:stCxn id="51" idx="3"/>
          </p:cNvCxnSpPr>
          <p:nvPr/>
        </p:nvCxnSpPr>
        <p:spPr bwMode="auto">
          <a:xfrm>
            <a:off x="3618346" y="2479064"/>
            <a:ext cx="294386" cy="877"/>
          </a:xfrm>
          <a:prstGeom prst="line">
            <a:avLst/>
          </a:prstGeom>
          <a:noFill/>
          <a:ln w="9525">
            <a:solidFill>
              <a:schemeClr val="tx1"/>
            </a:solidFill>
            <a:round/>
            <a:headEnd/>
            <a:tailEnd/>
          </a:ln>
        </p:spPr>
      </p:cxnSp>
      <p:sp>
        <p:nvSpPr>
          <p:cNvPr id="53" name="Rectangle 90"/>
          <p:cNvSpPr>
            <a:spLocks noChangeArrowheads="1"/>
          </p:cNvSpPr>
          <p:nvPr/>
        </p:nvSpPr>
        <p:spPr bwMode="auto">
          <a:xfrm>
            <a:off x="2865253" y="2553709"/>
            <a:ext cx="607673" cy="47600"/>
          </a:xfrm>
          <a:prstGeom prst="rect">
            <a:avLst/>
          </a:prstGeom>
          <a:solidFill>
            <a:srgbClr val="E46C0A"/>
          </a:solidFill>
          <a:ln w="9525">
            <a:solidFill>
              <a:schemeClr val="tx1"/>
            </a:solidFill>
            <a:round/>
            <a:headEnd/>
            <a:tailEnd/>
          </a:ln>
        </p:spPr>
        <p:txBody>
          <a:bodyPr anchor="ctr">
            <a:prstTxWarp prst="textNoShape">
              <a:avLst/>
            </a:prstTxWarp>
          </a:bodyPr>
          <a:lstStyle/>
          <a:p>
            <a:pPr algn="ctr"/>
            <a:endParaRPr lang="en-US" sz="2000"/>
          </a:p>
        </p:txBody>
      </p:sp>
      <p:cxnSp>
        <p:nvCxnSpPr>
          <p:cNvPr id="54" name="Straight Connector 91"/>
          <p:cNvCxnSpPr>
            <a:cxnSpLocks noChangeShapeType="1"/>
            <a:stCxn id="53" idx="3"/>
          </p:cNvCxnSpPr>
          <p:nvPr/>
        </p:nvCxnSpPr>
        <p:spPr bwMode="auto">
          <a:xfrm>
            <a:off x="3472926" y="2577509"/>
            <a:ext cx="439806" cy="0"/>
          </a:xfrm>
          <a:prstGeom prst="line">
            <a:avLst/>
          </a:prstGeom>
          <a:noFill/>
          <a:ln w="9525">
            <a:solidFill>
              <a:schemeClr val="tx1"/>
            </a:solidFill>
            <a:round/>
            <a:headEnd/>
            <a:tailEnd/>
          </a:ln>
        </p:spPr>
      </p:cxnSp>
      <p:grpSp>
        <p:nvGrpSpPr>
          <p:cNvPr id="55" name="Group 54"/>
          <p:cNvGrpSpPr/>
          <p:nvPr/>
        </p:nvGrpSpPr>
        <p:grpSpPr>
          <a:xfrm>
            <a:off x="4225767" y="3761991"/>
            <a:ext cx="4945693" cy="935426"/>
            <a:chOff x="2617841" y="4691469"/>
            <a:chExt cx="6070679" cy="1148207"/>
          </a:xfrm>
        </p:grpSpPr>
        <p:grpSp>
          <p:nvGrpSpPr>
            <p:cNvPr id="56" name="Group 223"/>
            <p:cNvGrpSpPr>
              <a:grpSpLocks/>
            </p:cNvGrpSpPr>
            <p:nvPr/>
          </p:nvGrpSpPr>
          <p:grpSpPr bwMode="auto">
            <a:xfrm>
              <a:off x="2617841" y="4691469"/>
              <a:ext cx="6070679" cy="1148207"/>
              <a:chOff x="276004" y="3137517"/>
              <a:chExt cx="5290429" cy="798389"/>
            </a:xfrm>
          </p:grpSpPr>
          <p:sp>
            <p:nvSpPr>
              <p:cNvPr id="64" name="Rectangle 60"/>
              <p:cNvSpPr>
                <a:spLocks noChangeArrowheads="1"/>
              </p:cNvSpPr>
              <p:nvPr/>
            </p:nvSpPr>
            <p:spPr bwMode="auto">
              <a:xfrm>
                <a:off x="763528" y="3372934"/>
                <a:ext cx="81254" cy="40627"/>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p>
            </p:txBody>
          </p:sp>
          <p:sp>
            <p:nvSpPr>
              <p:cNvPr id="65" name="Rectangle 61"/>
              <p:cNvSpPr>
                <a:spLocks noChangeArrowheads="1"/>
              </p:cNvSpPr>
              <p:nvPr/>
            </p:nvSpPr>
            <p:spPr bwMode="auto">
              <a:xfrm>
                <a:off x="547648" y="3232587"/>
                <a:ext cx="731283" cy="40627"/>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p>
            </p:txBody>
          </p:sp>
          <p:sp>
            <p:nvSpPr>
              <p:cNvPr id="66" name="Rectangle 62"/>
              <p:cNvSpPr>
                <a:spLocks noChangeArrowheads="1"/>
              </p:cNvSpPr>
              <p:nvPr/>
            </p:nvSpPr>
            <p:spPr bwMode="auto">
              <a:xfrm>
                <a:off x="1685200" y="3232587"/>
                <a:ext cx="731283" cy="40627"/>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sp>
            <p:nvSpPr>
              <p:cNvPr id="67" name="Rectangle 63"/>
              <p:cNvSpPr>
                <a:spLocks noChangeArrowheads="1"/>
              </p:cNvSpPr>
              <p:nvPr/>
            </p:nvSpPr>
            <p:spPr bwMode="auto">
              <a:xfrm>
                <a:off x="2822751" y="3232587"/>
                <a:ext cx="731283" cy="40627"/>
              </a:xfrm>
              <a:prstGeom prst="rect">
                <a:avLst/>
              </a:prstGeom>
              <a:solidFill>
                <a:schemeClr val="accent6">
                  <a:lumMod val="75000"/>
                </a:schemeClr>
              </a:solidFill>
              <a:ln w="9525">
                <a:solidFill>
                  <a:schemeClr val="tx1"/>
                </a:solidFill>
                <a:round/>
                <a:headEnd/>
                <a:tailEnd/>
              </a:ln>
            </p:spPr>
            <p:txBody>
              <a:bodyPr anchor="ctr">
                <a:prstTxWarp prst="textNoShape">
                  <a:avLst/>
                </a:prstTxWarp>
              </a:bodyPr>
              <a:lstStyle/>
              <a:p>
                <a:pPr algn="ctr"/>
                <a:endParaRPr lang="en-US" sz="2000"/>
              </a:p>
            </p:txBody>
          </p:sp>
          <p:cxnSp>
            <p:nvCxnSpPr>
              <p:cNvPr id="68" name="Straight Connector 64"/>
              <p:cNvCxnSpPr>
                <a:cxnSpLocks noChangeShapeType="1"/>
                <a:stCxn id="84" idx="3"/>
                <a:endCxn id="65" idx="1"/>
              </p:cNvCxnSpPr>
              <p:nvPr/>
            </p:nvCxnSpPr>
            <p:spPr bwMode="auto">
              <a:xfrm>
                <a:off x="357260" y="3252900"/>
                <a:ext cx="190388" cy="847"/>
              </a:xfrm>
              <a:prstGeom prst="line">
                <a:avLst/>
              </a:prstGeom>
              <a:noFill/>
              <a:ln w="9525">
                <a:solidFill>
                  <a:schemeClr val="tx1"/>
                </a:solidFill>
                <a:round/>
                <a:headEnd/>
                <a:tailEnd/>
              </a:ln>
            </p:spPr>
          </p:cxnSp>
          <p:cxnSp>
            <p:nvCxnSpPr>
              <p:cNvPr id="69" name="Straight Connector 65"/>
              <p:cNvCxnSpPr>
                <a:cxnSpLocks noChangeShapeType="1"/>
                <a:stCxn id="65" idx="3"/>
                <a:endCxn id="66" idx="1"/>
              </p:cNvCxnSpPr>
              <p:nvPr/>
            </p:nvCxnSpPr>
            <p:spPr bwMode="auto">
              <a:xfrm>
                <a:off x="1278931" y="3252900"/>
                <a:ext cx="406268" cy="847"/>
              </a:xfrm>
              <a:prstGeom prst="line">
                <a:avLst/>
              </a:prstGeom>
              <a:noFill/>
              <a:ln w="9525">
                <a:solidFill>
                  <a:schemeClr val="tx1"/>
                </a:solidFill>
                <a:round/>
                <a:headEnd/>
                <a:tailEnd/>
              </a:ln>
            </p:spPr>
          </p:cxnSp>
          <p:cxnSp>
            <p:nvCxnSpPr>
              <p:cNvPr id="70" name="Straight Connector 66"/>
              <p:cNvCxnSpPr>
                <a:cxnSpLocks noChangeShapeType="1"/>
                <a:stCxn id="66" idx="3"/>
                <a:endCxn id="67" idx="1"/>
              </p:cNvCxnSpPr>
              <p:nvPr/>
            </p:nvCxnSpPr>
            <p:spPr bwMode="auto">
              <a:xfrm>
                <a:off x="2416483" y="3252900"/>
                <a:ext cx="406268" cy="847"/>
              </a:xfrm>
              <a:prstGeom prst="line">
                <a:avLst/>
              </a:prstGeom>
              <a:noFill/>
              <a:ln w="9525">
                <a:solidFill>
                  <a:schemeClr val="tx1"/>
                </a:solidFill>
                <a:round/>
                <a:headEnd/>
                <a:tailEnd/>
              </a:ln>
            </p:spPr>
          </p:cxnSp>
          <p:cxnSp>
            <p:nvCxnSpPr>
              <p:cNvPr id="71" name="Straight Connector 67"/>
              <p:cNvCxnSpPr>
                <a:cxnSpLocks noChangeShapeType="1"/>
                <a:stCxn id="67" idx="3"/>
              </p:cNvCxnSpPr>
              <p:nvPr/>
            </p:nvCxnSpPr>
            <p:spPr bwMode="auto">
              <a:xfrm>
                <a:off x="3554034" y="3252900"/>
                <a:ext cx="134626" cy="847"/>
              </a:xfrm>
              <a:prstGeom prst="line">
                <a:avLst/>
              </a:prstGeom>
              <a:noFill/>
              <a:ln w="9525">
                <a:solidFill>
                  <a:schemeClr val="tx1"/>
                </a:solidFill>
                <a:round/>
                <a:headEnd/>
                <a:tailEnd/>
              </a:ln>
            </p:spPr>
          </p:cxnSp>
          <p:sp>
            <p:nvSpPr>
              <p:cNvPr id="72" name="TextBox 68"/>
              <p:cNvSpPr txBox="1">
                <a:spLocks noChangeArrowheads="1"/>
              </p:cNvSpPr>
              <p:nvPr/>
            </p:nvSpPr>
            <p:spPr bwMode="auto">
              <a:xfrm>
                <a:off x="3919675" y="3137517"/>
                <a:ext cx="1646758" cy="236419"/>
              </a:xfrm>
              <a:prstGeom prst="rect">
                <a:avLst/>
              </a:prstGeom>
              <a:noFill/>
              <a:ln w="9525">
                <a:noFill/>
                <a:miter lim="800000"/>
                <a:headEnd/>
                <a:tailEnd/>
              </a:ln>
            </p:spPr>
            <p:txBody>
              <a:bodyPr wrap="square">
                <a:prstTxWarp prst="textNoShape">
                  <a:avLst/>
                </a:prstTxWarp>
                <a:spAutoFit/>
              </a:bodyPr>
              <a:lstStyle/>
              <a:p>
                <a:r>
                  <a:rPr lang="en-US" sz="1200" b="1" dirty="0"/>
                  <a:t>Reference genome</a:t>
                </a:r>
              </a:p>
            </p:txBody>
          </p:sp>
          <p:grpSp>
            <p:nvGrpSpPr>
              <p:cNvPr id="73" name="Group 159"/>
              <p:cNvGrpSpPr>
                <a:grpSpLocks/>
              </p:cNvGrpSpPr>
              <p:nvPr/>
            </p:nvGrpSpPr>
            <p:grpSpPr bwMode="auto">
              <a:xfrm>
                <a:off x="1034810" y="3691090"/>
                <a:ext cx="1015670" cy="40627"/>
                <a:chOff x="533400" y="2819400"/>
                <a:chExt cx="1905000" cy="76200"/>
              </a:xfrm>
            </p:grpSpPr>
            <p:sp>
              <p:nvSpPr>
                <p:cNvPr id="106" name="Rectangle 107"/>
                <p:cNvSpPr>
                  <a:spLocks noChangeArrowheads="1"/>
                </p:cNvSpPr>
                <p:nvPr/>
              </p:nvSpPr>
              <p:spPr bwMode="auto">
                <a:xfrm>
                  <a:off x="533400" y="2819400"/>
                  <a:ext cx="4572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107" name="Straight Connector 108"/>
                <p:cNvCxnSpPr>
                  <a:cxnSpLocks noChangeShapeType="1"/>
                  <a:stCxn id="106" idx="3"/>
                  <a:endCxn id="108" idx="1"/>
                </p:cNvCxnSpPr>
                <p:nvPr/>
              </p:nvCxnSpPr>
              <p:spPr bwMode="auto">
                <a:xfrm>
                  <a:off x="990600" y="2857500"/>
                  <a:ext cx="762000" cy="1588"/>
                </a:xfrm>
                <a:prstGeom prst="line">
                  <a:avLst/>
                </a:prstGeom>
                <a:noFill/>
                <a:ln w="9525">
                  <a:solidFill>
                    <a:schemeClr val="tx1"/>
                  </a:solidFill>
                  <a:round/>
                  <a:headEnd/>
                  <a:tailEnd/>
                </a:ln>
              </p:spPr>
            </p:cxnSp>
            <p:sp>
              <p:nvSpPr>
                <p:cNvPr id="108" name="Rectangle 109"/>
                <p:cNvSpPr>
                  <a:spLocks noChangeArrowheads="1"/>
                </p:cNvSpPr>
                <p:nvPr/>
              </p:nvSpPr>
              <p:spPr bwMode="auto">
                <a:xfrm>
                  <a:off x="1752600" y="2819400"/>
                  <a:ext cx="6858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grpSp>
          <p:grpSp>
            <p:nvGrpSpPr>
              <p:cNvPr id="74" name="Group 163"/>
              <p:cNvGrpSpPr>
                <a:grpSpLocks/>
              </p:cNvGrpSpPr>
              <p:nvPr/>
            </p:nvGrpSpPr>
            <p:grpSpPr bwMode="auto">
              <a:xfrm>
                <a:off x="750422" y="3592425"/>
                <a:ext cx="1015671" cy="40627"/>
                <a:chOff x="533400" y="2514600"/>
                <a:chExt cx="1905000" cy="76200"/>
              </a:xfrm>
            </p:grpSpPr>
            <p:sp>
              <p:nvSpPr>
                <p:cNvPr id="103" name="Rectangle 104"/>
                <p:cNvSpPr>
                  <a:spLocks noChangeArrowheads="1"/>
                </p:cNvSpPr>
                <p:nvPr/>
              </p:nvSpPr>
              <p:spPr bwMode="auto">
                <a:xfrm>
                  <a:off x="533400" y="2514600"/>
                  <a:ext cx="990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104" name="Straight Connector 105"/>
                <p:cNvCxnSpPr>
                  <a:cxnSpLocks noChangeShapeType="1"/>
                  <a:stCxn id="103" idx="3"/>
                  <a:endCxn id="105" idx="1"/>
                </p:cNvCxnSpPr>
                <p:nvPr/>
              </p:nvCxnSpPr>
              <p:spPr bwMode="auto">
                <a:xfrm>
                  <a:off x="1524000" y="2552700"/>
                  <a:ext cx="762000" cy="1588"/>
                </a:xfrm>
                <a:prstGeom prst="line">
                  <a:avLst/>
                </a:prstGeom>
                <a:noFill/>
                <a:ln w="9525">
                  <a:solidFill>
                    <a:schemeClr val="tx1"/>
                  </a:solidFill>
                  <a:round/>
                  <a:headEnd/>
                  <a:tailEnd/>
                </a:ln>
              </p:spPr>
            </p:cxnSp>
            <p:sp>
              <p:nvSpPr>
                <p:cNvPr id="105" name="Rectangle 106"/>
                <p:cNvSpPr>
                  <a:spLocks noChangeArrowheads="1"/>
                </p:cNvSpPr>
                <p:nvPr/>
              </p:nvSpPr>
              <p:spPr bwMode="auto">
                <a:xfrm>
                  <a:off x="2286000" y="2514600"/>
                  <a:ext cx="152400" cy="76200"/>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grpSp>
          <p:sp>
            <p:nvSpPr>
              <p:cNvPr id="75" name="Rectangle 71"/>
              <p:cNvSpPr>
                <a:spLocks noChangeArrowheads="1"/>
              </p:cNvSpPr>
              <p:nvPr/>
            </p:nvSpPr>
            <p:spPr bwMode="auto">
              <a:xfrm>
                <a:off x="1196009" y="3789755"/>
                <a:ext cx="81254" cy="40627"/>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76" name="Straight Connector 72"/>
              <p:cNvCxnSpPr>
                <a:cxnSpLocks noChangeShapeType="1"/>
                <a:stCxn id="75" idx="3"/>
                <a:endCxn id="77" idx="1"/>
              </p:cNvCxnSpPr>
              <p:nvPr/>
            </p:nvCxnSpPr>
            <p:spPr bwMode="auto">
              <a:xfrm>
                <a:off x="1277262" y="3810068"/>
                <a:ext cx="407577" cy="847"/>
              </a:xfrm>
              <a:prstGeom prst="line">
                <a:avLst/>
              </a:prstGeom>
              <a:noFill/>
              <a:ln w="9525">
                <a:solidFill>
                  <a:schemeClr val="tx1"/>
                </a:solidFill>
                <a:round/>
                <a:headEnd/>
                <a:tailEnd/>
              </a:ln>
            </p:spPr>
          </p:cxnSp>
          <p:sp>
            <p:nvSpPr>
              <p:cNvPr id="77" name="Rectangle 73"/>
              <p:cNvSpPr>
                <a:spLocks noChangeArrowheads="1"/>
              </p:cNvSpPr>
              <p:nvPr/>
            </p:nvSpPr>
            <p:spPr bwMode="auto">
              <a:xfrm>
                <a:off x="1684839" y="3789755"/>
                <a:ext cx="568776" cy="40627"/>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grpSp>
            <p:nvGrpSpPr>
              <p:cNvPr id="78" name="Group 171"/>
              <p:cNvGrpSpPr>
                <a:grpSpLocks/>
              </p:cNvGrpSpPr>
              <p:nvPr/>
            </p:nvGrpSpPr>
            <p:grpSpPr bwMode="auto">
              <a:xfrm>
                <a:off x="548083" y="3494814"/>
                <a:ext cx="1096925" cy="40627"/>
                <a:chOff x="533400" y="2209800"/>
                <a:chExt cx="2057400" cy="76200"/>
              </a:xfrm>
            </p:grpSpPr>
            <p:sp>
              <p:nvSpPr>
                <p:cNvPr id="100" name="Rectangle 101"/>
                <p:cNvSpPr>
                  <a:spLocks noChangeArrowheads="1"/>
                </p:cNvSpPr>
                <p:nvPr/>
              </p:nvSpPr>
              <p:spPr bwMode="auto">
                <a:xfrm>
                  <a:off x="533400" y="22098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u="sng"/>
                </a:p>
              </p:txBody>
            </p:sp>
            <p:cxnSp>
              <p:nvCxnSpPr>
                <p:cNvPr id="101" name="Straight Connector 102"/>
                <p:cNvCxnSpPr>
                  <a:cxnSpLocks noChangeShapeType="1"/>
                  <a:stCxn id="100" idx="3"/>
                  <a:endCxn id="102" idx="1"/>
                </p:cNvCxnSpPr>
                <p:nvPr/>
              </p:nvCxnSpPr>
              <p:spPr bwMode="auto">
                <a:xfrm>
                  <a:off x="1905000" y="2247900"/>
                  <a:ext cx="533400" cy="1588"/>
                </a:xfrm>
                <a:prstGeom prst="line">
                  <a:avLst/>
                </a:prstGeom>
                <a:noFill/>
                <a:ln w="9525">
                  <a:solidFill>
                    <a:schemeClr val="tx1"/>
                  </a:solidFill>
                  <a:round/>
                  <a:headEnd/>
                  <a:tailEnd/>
                </a:ln>
              </p:spPr>
            </p:cxnSp>
            <p:sp>
              <p:nvSpPr>
                <p:cNvPr id="102" name="Rectangle 103"/>
                <p:cNvSpPr>
                  <a:spLocks noChangeArrowheads="1"/>
                </p:cNvSpPr>
                <p:nvPr/>
              </p:nvSpPr>
              <p:spPr bwMode="auto">
                <a:xfrm>
                  <a:off x="2438400" y="2209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nvGrpSpPr>
              <p:cNvPr id="79" name="Group 175"/>
              <p:cNvGrpSpPr>
                <a:grpSpLocks/>
              </p:cNvGrpSpPr>
              <p:nvPr/>
            </p:nvGrpSpPr>
            <p:grpSpPr bwMode="auto">
              <a:xfrm>
                <a:off x="2538363" y="3393238"/>
                <a:ext cx="1015672" cy="346069"/>
                <a:chOff x="-404904" y="2856367"/>
                <a:chExt cx="1905000" cy="648833"/>
              </a:xfrm>
            </p:grpSpPr>
            <p:cxnSp>
              <p:nvCxnSpPr>
                <p:cNvPr id="97" name="Straight Connector 98"/>
                <p:cNvCxnSpPr>
                  <a:cxnSpLocks noChangeShapeType="1"/>
                  <a:endCxn id="98" idx="1"/>
                </p:cNvCxnSpPr>
                <p:nvPr/>
              </p:nvCxnSpPr>
              <p:spPr bwMode="auto">
                <a:xfrm>
                  <a:off x="-404904" y="2894466"/>
                  <a:ext cx="533400" cy="1588"/>
                </a:xfrm>
                <a:prstGeom prst="line">
                  <a:avLst/>
                </a:prstGeom>
                <a:noFill/>
                <a:ln w="9525">
                  <a:solidFill>
                    <a:schemeClr val="tx1"/>
                  </a:solidFill>
                  <a:round/>
                  <a:headEnd/>
                  <a:tailEnd/>
                </a:ln>
              </p:spPr>
            </p:cxnSp>
            <p:sp>
              <p:nvSpPr>
                <p:cNvPr id="98" name="Rectangle 99"/>
                <p:cNvSpPr>
                  <a:spLocks noChangeArrowheads="1"/>
                </p:cNvSpPr>
                <p:nvPr/>
              </p:nvSpPr>
              <p:spPr bwMode="auto">
                <a:xfrm>
                  <a:off x="128496" y="2856367"/>
                  <a:ext cx="1371600" cy="76200"/>
                </a:xfrm>
                <a:prstGeom prst="rect">
                  <a:avLst/>
                </a:prstGeom>
                <a:solidFill>
                  <a:srgbClr val="E46C0A"/>
                </a:solidFill>
                <a:ln w="9525">
                  <a:solidFill>
                    <a:schemeClr val="tx1"/>
                  </a:solidFill>
                  <a:round/>
                  <a:headEnd/>
                  <a:tailEnd/>
                </a:ln>
              </p:spPr>
              <p:txBody>
                <a:bodyPr anchor="ctr">
                  <a:prstTxWarp prst="textNoShape">
                    <a:avLst/>
                  </a:prstTxWarp>
                </a:bodyPr>
                <a:lstStyle/>
                <a:p>
                  <a:pPr algn="ctr"/>
                  <a:endParaRPr lang="en-US" sz="2000"/>
                </a:p>
              </p:txBody>
            </p:sp>
            <p:sp>
              <p:nvSpPr>
                <p:cNvPr id="99" name="Rectangle 100"/>
                <p:cNvSpPr>
                  <a:spLocks noChangeArrowheads="1"/>
                </p:cNvSpPr>
                <p:nvPr/>
              </p:nvSpPr>
              <p:spPr bwMode="auto">
                <a:xfrm>
                  <a:off x="381000" y="3429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nvGrpSpPr>
              <p:cNvPr id="80" name="Group 179"/>
              <p:cNvGrpSpPr>
                <a:grpSpLocks/>
              </p:cNvGrpSpPr>
              <p:nvPr/>
            </p:nvGrpSpPr>
            <p:grpSpPr bwMode="auto">
              <a:xfrm>
                <a:off x="2741498" y="3532218"/>
                <a:ext cx="1394063" cy="305807"/>
                <a:chOff x="-23905" y="3236650"/>
                <a:chExt cx="2614705" cy="573350"/>
              </a:xfrm>
            </p:grpSpPr>
            <p:cxnSp>
              <p:nvCxnSpPr>
                <p:cNvPr id="93" name="Straight Connector 93"/>
                <p:cNvCxnSpPr>
                  <a:cxnSpLocks noChangeShapeType="1"/>
                </p:cNvCxnSpPr>
                <p:nvPr/>
              </p:nvCxnSpPr>
              <p:spPr bwMode="auto">
                <a:xfrm>
                  <a:off x="-23905" y="3236650"/>
                  <a:ext cx="152401" cy="1588"/>
                </a:xfrm>
                <a:prstGeom prst="line">
                  <a:avLst/>
                </a:prstGeom>
                <a:noFill/>
                <a:ln w="9525">
                  <a:solidFill>
                    <a:schemeClr val="tx1"/>
                  </a:solidFill>
                  <a:round/>
                  <a:headEnd/>
                  <a:tailEnd/>
                </a:ln>
              </p:spPr>
            </p:cxnSp>
            <p:cxnSp>
              <p:nvCxnSpPr>
                <p:cNvPr id="94" name="Straight Connector 95"/>
                <p:cNvCxnSpPr>
                  <a:cxnSpLocks noChangeShapeType="1"/>
                </p:cNvCxnSpPr>
                <p:nvPr/>
              </p:nvCxnSpPr>
              <p:spPr bwMode="auto">
                <a:xfrm>
                  <a:off x="1347695" y="3236650"/>
                  <a:ext cx="533400" cy="1588"/>
                </a:xfrm>
                <a:prstGeom prst="line">
                  <a:avLst/>
                </a:prstGeom>
                <a:noFill/>
                <a:ln w="9525">
                  <a:solidFill>
                    <a:schemeClr val="tx1"/>
                  </a:solidFill>
                  <a:round/>
                  <a:headEnd/>
                  <a:tailEnd/>
                </a:ln>
              </p:spPr>
            </p:cxnSp>
            <p:sp>
              <p:nvSpPr>
                <p:cNvPr id="95" name="Rectangle 96"/>
                <p:cNvSpPr>
                  <a:spLocks noChangeArrowheads="1"/>
                </p:cNvSpPr>
                <p:nvPr/>
              </p:nvSpPr>
              <p:spPr bwMode="auto">
                <a:xfrm>
                  <a:off x="3810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sp>
              <p:nvSpPr>
                <p:cNvPr id="96" name="Rectangle 97"/>
                <p:cNvSpPr>
                  <a:spLocks noChangeArrowheads="1"/>
                </p:cNvSpPr>
                <p:nvPr/>
              </p:nvSpPr>
              <p:spPr bwMode="auto">
                <a:xfrm>
                  <a:off x="2438400" y="37338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nvGrpSpPr>
              <p:cNvPr id="81" name="Group 185"/>
              <p:cNvGrpSpPr>
                <a:grpSpLocks/>
              </p:cNvGrpSpPr>
              <p:nvPr/>
            </p:nvGrpSpPr>
            <p:grpSpPr bwMode="auto">
              <a:xfrm>
                <a:off x="2904003" y="3627425"/>
                <a:ext cx="1231553" cy="308481"/>
                <a:chOff x="280892" y="3536213"/>
                <a:chExt cx="2309908" cy="578587"/>
              </a:xfrm>
            </p:grpSpPr>
            <p:sp>
              <p:nvSpPr>
                <p:cNvPr id="90" name="Rectangle 90"/>
                <p:cNvSpPr>
                  <a:spLocks noChangeArrowheads="1"/>
                </p:cNvSpPr>
                <p:nvPr/>
              </p:nvSpPr>
              <p:spPr bwMode="auto">
                <a:xfrm>
                  <a:off x="280892" y="3536213"/>
                  <a:ext cx="1219201" cy="76200"/>
                </a:xfrm>
                <a:prstGeom prst="rect">
                  <a:avLst/>
                </a:prstGeom>
                <a:solidFill>
                  <a:srgbClr val="E46C0A"/>
                </a:solidFill>
                <a:ln w="9525">
                  <a:solidFill>
                    <a:schemeClr val="tx1"/>
                  </a:solidFill>
                  <a:round/>
                  <a:headEnd/>
                  <a:tailEnd/>
                </a:ln>
              </p:spPr>
              <p:txBody>
                <a:bodyPr anchor="ctr">
                  <a:prstTxWarp prst="textNoShape">
                    <a:avLst/>
                  </a:prstTxWarp>
                </a:bodyPr>
                <a:lstStyle/>
                <a:p>
                  <a:pPr algn="ctr"/>
                  <a:endParaRPr lang="en-US" sz="2000"/>
                </a:p>
              </p:txBody>
            </p:sp>
            <p:cxnSp>
              <p:nvCxnSpPr>
                <p:cNvPr id="91" name="Straight Connector 91"/>
                <p:cNvCxnSpPr>
                  <a:cxnSpLocks noChangeShapeType="1"/>
                  <a:stCxn id="90" idx="3"/>
                </p:cNvCxnSpPr>
                <p:nvPr/>
              </p:nvCxnSpPr>
              <p:spPr bwMode="auto">
                <a:xfrm>
                  <a:off x="1500092" y="3574313"/>
                  <a:ext cx="685800" cy="1588"/>
                </a:xfrm>
                <a:prstGeom prst="line">
                  <a:avLst/>
                </a:prstGeom>
                <a:noFill/>
                <a:ln w="9525">
                  <a:solidFill>
                    <a:schemeClr val="tx1"/>
                  </a:solidFill>
                  <a:round/>
                  <a:headEnd/>
                  <a:tailEnd/>
                </a:ln>
              </p:spPr>
            </p:cxnSp>
            <p:sp>
              <p:nvSpPr>
                <p:cNvPr id="92" name="Rectangle 92"/>
                <p:cNvSpPr>
                  <a:spLocks noChangeArrowheads="1"/>
                </p:cNvSpPr>
                <p:nvPr/>
              </p:nvSpPr>
              <p:spPr bwMode="auto">
                <a:xfrm>
                  <a:off x="2438400" y="40386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grpSp>
            <p:nvGrpSpPr>
              <p:cNvPr id="82" name="Group 189"/>
              <p:cNvGrpSpPr>
                <a:grpSpLocks/>
              </p:cNvGrpSpPr>
              <p:nvPr/>
            </p:nvGrpSpPr>
            <p:grpSpPr bwMode="auto">
              <a:xfrm>
                <a:off x="276004" y="3395094"/>
                <a:ext cx="1178178" cy="40627"/>
                <a:chOff x="381000" y="1905000"/>
                <a:chExt cx="2209800" cy="76200"/>
              </a:xfrm>
            </p:grpSpPr>
            <p:sp>
              <p:nvSpPr>
                <p:cNvPr id="85" name="Rectangle 85"/>
                <p:cNvSpPr>
                  <a:spLocks noChangeArrowheads="1"/>
                </p:cNvSpPr>
                <p:nvPr/>
              </p:nvSpPr>
              <p:spPr bwMode="auto">
                <a:xfrm>
                  <a:off x="890494" y="1905000"/>
                  <a:ext cx="1371600" cy="76200"/>
                </a:xfrm>
                <a:prstGeom prst="rect">
                  <a:avLst/>
                </a:prstGeom>
                <a:solidFill>
                  <a:schemeClr val="accent1"/>
                </a:solidFill>
                <a:ln w="9525">
                  <a:solidFill>
                    <a:schemeClr val="tx1"/>
                  </a:solidFill>
                  <a:round/>
                  <a:headEnd/>
                  <a:tailEnd/>
                </a:ln>
              </p:spPr>
              <p:txBody>
                <a:bodyPr anchor="ctr">
                  <a:prstTxWarp prst="textNoShape">
                    <a:avLst/>
                  </a:prstTxWarp>
                </a:bodyPr>
                <a:lstStyle/>
                <a:p>
                  <a:pPr algn="ctr"/>
                  <a:endParaRPr lang="en-US" sz="2000"/>
                </a:p>
              </p:txBody>
            </p:sp>
            <p:cxnSp>
              <p:nvCxnSpPr>
                <p:cNvPr id="86" name="Straight Connector 86"/>
                <p:cNvCxnSpPr>
                  <a:cxnSpLocks noChangeShapeType="1"/>
                  <a:stCxn id="88" idx="3"/>
                  <a:endCxn id="85" idx="1"/>
                </p:cNvCxnSpPr>
                <p:nvPr/>
              </p:nvCxnSpPr>
              <p:spPr bwMode="auto">
                <a:xfrm>
                  <a:off x="533400" y="1943100"/>
                  <a:ext cx="357094" cy="1588"/>
                </a:xfrm>
                <a:prstGeom prst="line">
                  <a:avLst/>
                </a:prstGeom>
                <a:noFill/>
                <a:ln w="9525">
                  <a:solidFill>
                    <a:schemeClr val="tx1"/>
                  </a:solidFill>
                  <a:round/>
                  <a:headEnd/>
                  <a:tailEnd/>
                </a:ln>
              </p:spPr>
            </p:cxnSp>
            <p:cxnSp>
              <p:nvCxnSpPr>
                <p:cNvPr id="87" name="Straight Connector 87"/>
                <p:cNvCxnSpPr>
                  <a:cxnSpLocks noChangeShapeType="1"/>
                  <a:stCxn id="85" idx="3"/>
                  <a:endCxn id="89" idx="1"/>
                </p:cNvCxnSpPr>
                <p:nvPr/>
              </p:nvCxnSpPr>
              <p:spPr bwMode="auto">
                <a:xfrm>
                  <a:off x="2262094" y="1943100"/>
                  <a:ext cx="176306" cy="1588"/>
                </a:xfrm>
                <a:prstGeom prst="line">
                  <a:avLst/>
                </a:prstGeom>
                <a:noFill/>
                <a:ln w="9525">
                  <a:solidFill>
                    <a:schemeClr val="tx1"/>
                  </a:solidFill>
                  <a:round/>
                  <a:headEnd/>
                  <a:tailEnd/>
                </a:ln>
              </p:spPr>
            </p:cxnSp>
            <p:sp>
              <p:nvSpPr>
                <p:cNvPr id="88" name="Rectangle 88"/>
                <p:cNvSpPr>
                  <a:spLocks noChangeArrowheads="1"/>
                </p:cNvSpPr>
                <p:nvPr/>
              </p:nvSpPr>
              <p:spPr bwMode="auto">
                <a:xfrm>
                  <a:off x="3810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sp>
              <p:nvSpPr>
                <p:cNvPr id="89" name="Rectangle 89"/>
                <p:cNvSpPr>
                  <a:spLocks noChangeArrowheads="1"/>
                </p:cNvSpPr>
                <p:nvPr/>
              </p:nvSpPr>
              <p:spPr bwMode="auto">
                <a:xfrm>
                  <a:off x="2438400" y="1905000"/>
                  <a:ext cx="152400" cy="76200"/>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a:p>
              </p:txBody>
            </p:sp>
          </p:grpSp>
          <p:sp>
            <p:nvSpPr>
              <p:cNvPr id="83" name="Rectangle 80"/>
              <p:cNvSpPr>
                <a:spLocks noChangeArrowheads="1"/>
              </p:cNvSpPr>
              <p:nvPr/>
            </p:nvSpPr>
            <p:spPr bwMode="auto">
              <a:xfrm>
                <a:off x="3688661" y="3313841"/>
                <a:ext cx="81254" cy="40627"/>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p>
            </p:txBody>
          </p:sp>
          <p:sp>
            <p:nvSpPr>
              <p:cNvPr id="84" name="Rectangle 81"/>
              <p:cNvSpPr>
                <a:spLocks noChangeArrowheads="1"/>
              </p:cNvSpPr>
              <p:nvPr/>
            </p:nvSpPr>
            <p:spPr bwMode="auto">
              <a:xfrm>
                <a:off x="276006" y="3232587"/>
                <a:ext cx="81254" cy="40627"/>
              </a:xfrm>
              <a:prstGeom prst="rect">
                <a:avLst/>
              </a:prstGeom>
              <a:solidFill>
                <a:schemeClr val="bg1"/>
              </a:solidFill>
              <a:ln w="9525">
                <a:solidFill>
                  <a:schemeClr val="bg1"/>
                </a:solidFill>
                <a:round/>
                <a:headEnd/>
                <a:tailEnd/>
              </a:ln>
            </p:spPr>
            <p:txBody>
              <a:bodyPr anchor="ctr">
                <a:prstTxWarp prst="textNoShape">
                  <a:avLst/>
                </a:prstTxWarp>
              </a:bodyPr>
              <a:lstStyle/>
              <a:p>
                <a:pPr algn="ctr"/>
                <a:endParaRPr lang="en-US" sz="2000" u="sng"/>
              </a:p>
            </p:txBody>
          </p:sp>
        </p:grpSp>
        <p:sp>
          <p:nvSpPr>
            <p:cNvPr id="57" name="Rectangle 99"/>
            <p:cNvSpPr>
              <a:spLocks noChangeArrowheads="1"/>
            </p:cNvSpPr>
            <p:nvPr/>
          </p:nvSpPr>
          <p:spPr bwMode="auto">
            <a:xfrm>
              <a:off x="5540192" y="5229886"/>
              <a:ext cx="839136" cy="58451"/>
            </a:xfrm>
            <a:prstGeom prst="rect">
              <a:avLst/>
            </a:prstGeom>
            <a:solidFill>
              <a:srgbClr val="E46C0A"/>
            </a:solidFill>
            <a:ln w="9525">
              <a:solidFill>
                <a:schemeClr val="tx1"/>
              </a:solidFill>
              <a:round/>
              <a:headEnd/>
              <a:tailEnd/>
            </a:ln>
          </p:spPr>
          <p:txBody>
            <a:bodyPr anchor="ctr">
              <a:prstTxWarp prst="textNoShape">
                <a:avLst/>
              </a:prstTxWarp>
            </a:bodyPr>
            <a:lstStyle/>
            <a:p>
              <a:pPr algn="ctr"/>
              <a:endParaRPr lang="en-US" sz="2000"/>
            </a:p>
          </p:txBody>
        </p:sp>
        <p:cxnSp>
          <p:nvCxnSpPr>
            <p:cNvPr id="58" name="Straight Connector 40"/>
            <p:cNvCxnSpPr>
              <a:cxnSpLocks noChangeShapeType="1"/>
              <a:stCxn id="89" idx="3"/>
            </p:cNvCxnSpPr>
            <p:nvPr/>
          </p:nvCxnSpPr>
          <p:spPr bwMode="auto">
            <a:xfrm>
              <a:off x="3969781" y="5091120"/>
              <a:ext cx="264674" cy="1058"/>
            </a:xfrm>
            <a:prstGeom prst="line">
              <a:avLst/>
            </a:prstGeom>
            <a:noFill/>
            <a:ln w="9525">
              <a:solidFill>
                <a:schemeClr val="tx1"/>
              </a:solidFill>
              <a:round/>
              <a:headEnd/>
              <a:tailEnd/>
            </a:ln>
          </p:spPr>
        </p:cxnSp>
        <p:sp>
          <p:nvSpPr>
            <p:cNvPr id="59" name="Rectangle 62"/>
            <p:cNvSpPr>
              <a:spLocks noChangeArrowheads="1"/>
            </p:cNvSpPr>
            <p:nvPr/>
          </p:nvSpPr>
          <p:spPr bwMode="auto">
            <a:xfrm>
              <a:off x="4234870" y="5060466"/>
              <a:ext cx="839135" cy="58428"/>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sp>
          <p:nvSpPr>
            <p:cNvPr id="60" name="Rectangle 32"/>
            <p:cNvSpPr>
              <a:spLocks noChangeArrowheads="1"/>
            </p:cNvSpPr>
            <p:nvPr/>
          </p:nvSpPr>
          <p:spPr bwMode="auto">
            <a:xfrm>
              <a:off x="4241052" y="5207518"/>
              <a:ext cx="825939" cy="51594"/>
            </a:xfrm>
            <a:prstGeom prst="rect">
              <a:avLst/>
            </a:prstGeom>
            <a:solidFill>
              <a:srgbClr val="E3C5B8"/>
            </a:solidFill>
            <a:ln w="9525">
              <a:solidFill>
                <a:schemeClr val="tx1"/>
              </a:solidFill>
              <a:round/>
              <a:headEnd/>
              <a:tailEnd/>
            </a:ln>
          </p:spPr>
          <p:txBody>
            <a:bodyPr anchor="ctr">
              <a:prstTxWarp prst="textNoShape">
                <a:avLst/>
              </a:prstTxWarp>
            </a:bodyPr>
            <a:lstStyle/>
            <a:p>
              <a:pPr algn="ctr"/>
              <a:endParaRPr lang="en-US" sz="2000"/>
            </a:p>
          </p:txBody>
        </p:sp>
        <p:cxnSp>
          <p:nvCxnSpPr>
            <p:cNvPr id="61" name="Straight Connector 33"/>
            <p:cNvCxnSpPr>
              <a:cxnSpLocks noChangeShapeType="1"/>
              <a:stCxn id="60" idx="3"/>
            </p:cNvCxnSpPr>
            <p:nvPr/>
          </p:nvCxnSpPr>
          <p:spPr bwMode="auto">
            <a:xfrm flipV="1">
              <a:off x="5066991" y="5229886"/>
              <a:ext cx="244017" cy="3429"/>
            </a:xfrm>
            <a:prstGeom prst="line">
              <a:avLst/>
            </a:prstGeom>
            <a:noFill/>
            <a:ln w="9525">
              <a:solidFill>
                <a:schemeClr val="tx1"/>
              </a:solidFill>
              <a:round/>
              <a:headEnd/>
              <a:tailEnd/>
            </a:ln>
          </p:spPr>
        </p:cxnSp>
        <p:sp>
          <p:nvSpPr>
            <p:cNvPr id="62" name="TextBox 55"/>
            <p:cNvSpPr txBox="1">
              <a:spLocks noChangeArrowheads="1"/>
            </p:cNvSpPr>
            <p:nvPr/>
          </p:nvSpPr>
          <p:spPr bwMode="auto">
            <a:xfrm>
              <a:off x="7163294" y="5015584"/>
              <a:ext cx="1309687" cy="793350"/>
            </a:xfrm>
            <a:prstGeom prst="rect">
              <a:avLst/>
            </a:prstGeom>
            <a:noFill/>
            <a:ln w="9525">
              <a:noFill/>
              <a:miter lim="800000"/>
              <a:headEnd/>
              <a:tailEnd/>
            </a:ln>
          </p:spPr>
          <p:txBody>
            <a:bodyPr>
              <a:prstTxWarp prst="textNoShape">
                <a:avLst/>
              </a:prstTxWarp>
              <a:spAutoFit/>
            </a:bodyPr>
            <a:lstStyle/>
            <a:p>
              <a:r>
                <a:rPr lang="en-US" sz="1200" dirty="0"/>
                <a:t>Reads mapped to reference</a:t>
              </a:r>
            </a:p>
          </p:txBody>
        </p:sp>
        <p:sp>
          <p:nvSpPr>
            <p:cNvPr id="63" name="Left Brace 62"/>
            <p:cNvSpPr/>
            <p:nvPr/>
          </p:nvSpPr>
          <p:spPr bwMode="auto">
            <a:xfrm rot="10800000">
              <a:off x="6929932" y="5030035"/>
              <a:ext cx="233362" cy="751214"/>
            </a:xfrm>
            <a:prstGeom prst="leftBrace">
              <a:avLst>
                <a:gd name="adj1" fmla="val 37836"/>
                <a:gd name="adj2" fmla="val 50000"/>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prstTxWarp prst="textNoShape">
                <a:avLst/>
              </a:prstTxWarp>
            </a:bodyPr>
            <a:lstStyle/>
            <a:p>
              <a:pPr defTabSz="914400" eaLnBrk="0" hangingPunct="0">
                <a:defRPr/>
              </a:pPr>
              <a:endParaRPr lang="en-US" sz="2400">
                <a:solidFill>
                  <a:schemeClr val="tx1"/>
                </a:solidFill>
                <a:latin typeface="Arial" pitchFamily="28" charset="0"/>
                <a:ea typeface="ＭＳ Ｐゴシック" pitchFamily="28" charset="-128"/>
                <a:cs typeface="ＭＳ Ｐゴシック" pitchFamily="28" charset="-128"/>
              </a:endParaRPr>
            </a:p>
          </p:txBody>
        </p:sp>
      </p:grpSp>
      <p:sp>
        <p:nvSpPr>
          <p:cNvPr id="109" name="TextBox 108"/>
          <p:cNvSpPr txBox="1"/>
          <p:nvPr/>
        </p:nvSpPr>
        <p:spPr>
          <a:xfrm>
            <a:off x="4474125" y="2378695"/>
            <a:ext cx="1142961" cy="376112"/>
          </a:xfrm>
          <a:prstGeom prst="rect">
            <a:avLst/>
          </a:prstGeom>
          <a:noFill/>
        </p:spPr>
        <p:txBody>
          <a:bodyPr wrap="none" rtlCol="0">
            <a:spAutoFit/>
          </a:bodyPr>
          <a:lstStyle/>
          <a:p>
            <a:pPr marL="171450" indent="-171450">
              <a:buFont typeface="Arial"/>
              <a:buChar char="•"/>
            </a:pPr>
            <a:r>
              <a:rPr lang="en-US" sz="1200" b="1" dirty="0"/>
              <a:t>BWA for DNA</a:t>
            </a:r>
          </a:p>
          <a:p>
            <a:pPr marL="171450" indent="-171450">
              <a:buFont typeface="Arial"/>
              <a:buChar char="•"/>
            </a:pPr>
            <a:r>
              <a:rPr lang="en-US" sz="1200" b="1" dirty="0"/>
              <a:t>STAR for </a:t>
            </a:r>
            <a:r>
              <a:rPr lang="en-US" sz="1200" b="1" dirty="0" err="1"/>
              <a:t>RNAseq</a:t>
            </a:r>
            <a:endParaRPr lang="en-US" sz="1200" b="1" dirty="0"/>
          </a:p>
        </p:txBody>
      </p:sp>
      <p:cxnSp>
        <p:nvCxnSpPr>
          <p:cNvPr id="112" name="Straight Connector 111"/>
          <p:cNvCxnSpPr/>
          <p:nvPr/>
        </p:nvCxnSpPr>
        <p:spPr>
          <a:xfrm>
            <a:off x="2478218" y="1091514"/>
            <a:ext cx="0" cy="3892378"/>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113" name="Isosceles Triangle 112"/>
          <p:cNvSpPr/>
          <p:nvPr/>
        </p:nvSpPr>
        <p:spPr>
          <a:xfrm rot="16200000">
            <a:off x="2184745" y="1984951"/>
            <a:ext cx="293473" cy="26420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2244F1EB-8373-7645-B350-64A37E75A2F5}"/>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029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6"/>
          <p:cNvSpPr txBox="1">
            <a:spLocks noGrp="1"/>
          </p:cNvSpPr>
          <p:nvPr>
            <p:ph type="title"/>
          </p:nvPr>
        </p:nvSpPr>
        <p:spPr>
          <a:xfrm>
            <a:off x="1811044" y="205979"/>
            <a:ext cx="7182036" cy="557208"/>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FFFFFF"/>
              </a:buClr>
              <a:buSzPts val="2400"/>
              <a:buFont typeface="Calibri"/>
              <a:buNone/>
            </a:pPr>
            <a:r>
              <a:rPr lang="en-US" sz="2400" b="1" i="0" u="none" strike="noStrike" cap="none" dirty="0">
                <a:solidFill>
                  <a:srgbClr val="FFFFFF"/>
                </a:solidFill>
                <a:latin typeface="Calibri"/>
                <a:ea typeface="Calibri"/>
                <a:cs typeface="Calibri"/>
                <a:sym typeface="Calibri"/>
              </a:rPr>
              <a:t>Goal: </a:t>
            </a:r>
            <a:r>
              <a:rPr lang="en-US" sz="2400" b="0" i="0" u="none" strike="noStrike" cap="none" dirty="0">
                <a:solidFill>
                  <a:srgbClr val="FFFFFF"/>
                </a:solidFill>
                <a:latin typeface="Calibri"/>
                <a:ea typeface="Calibri"/>
                <a:cs typeface="Calibri"/>
                <a:sym typeface="Calibri"/>
              </a:rPr>
              <a:t>align the sample genome to the reference genome</a:t>
            </a:r>
            <a:endParaRPr dirty="0"/>
          </a:p>
        </p:txBody>
      </p:sp>
      <p:grpSp>
        <p:nvGrpSpPr>
          <p:cNvPr id="232" name="Google Shape;232;p16"/>
          <p:cNvGrpSpPr/>
          <p:nvPr/>
        </p:nvGrpSpPr>
        <p:grpSpPr>
          <a:xfrm>
            <a:off x="483797" y="1251928"/>
            <a:ext cx="7534384" cy="2949879"/>
            <a:chOff x="967044" y="2226294"/>
            <a:chExt cx="5923901" cy="2020112"/>
          </a:xfrm>
        </p:grpSpPr>
        <p:grpSp>
          <p:nvGrpSpPr>
            <p:cNvPr id="233" name="Google Shape;233;p16"/>
            <p:cNvGrpSpPr/>
            <p:nvPr/>
          </p:nvGrpSpPr>
          <p:grpSpPr>
            <a:xfrm>
              <a:off x="2516240" y="2226294"/>
              <a:ext cx="4009203" cy="409632"/>
              <a:chOff x="469841" y="1979596"/>
              <a:chExt cx="4009203" cy="409632"/>
            </a:xfrm>
          </p:grpSpPr>
          <p:sp>
            <p:nvSpPr>
              <p:cNvPr id="234" name="Google Shape;234;p16"/>
              <p:cNvSpPr txBox="1"/>
              <p:nvPr/>
            </p:nvSpPr>
            <p:spPr>
              <a:xfrm>
                <a:off x="887732" y="1979596"/>
                <a:ext cx="968375" cy="210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Region 1</a:t>
                </a:r>
                <a:endParaRPr/>
              </a:p>
            </p:txBody>
          </p:sp>
          <p:sp>
            <p:nvSpPr>
              <p:cNvPr id="235" name="Google Shape;235;p16"/>
              <p:cNvSpPr txBox="1"/>
              <p:nvPr/>
            </p:nvSpPr>
            <p:spPr>
              <a:xfrm>
                <a:off x="2205688" y="1979597"/>
                <a:ext cx="966787" cy="210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Region 2</a:t>
                </a:r>
                <a:endParaRPr/>
              </a:p>
            </p:txBody>
          </p:sp>
          <p:sp>
            <p:nvSpPr>
              <p:cNvPr id="236" name="Google Shape;236;p16"/>
              <p:cNvSpPr txBox="1"/>
              <p:nvPr/>
            </p:nvSpPr>
            <p:spPr>
              <a:xfrm>
                <a:off x="3507438" y="1986840"/>
                <a:ext cx="968375" cy="210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Region 3</a:t>
                </a:r>
                <a:endParaRPr/>
              </a:p>
            </p:txBody>
          </p:sp>
          <p:cxnSp>
            <p:nvCxnSpPr>
              <p:cNvPr id="237" name="Google Shape;237;p16"/>
              <p:cNvCxnSpPr/>
              <p:nvPr/>
            </p:nvCxnSpPr>
            <p:spPr>
              <a:xfrm>
                <a:off x="568789" y="2243473"/>
                <a:ext cx="3833709" cy="0"/>
              </a:xfrm>
              <a:prstGeom prst="straightConnector1">
                <a:avLst/>
              </a:prstGeom>
              <a:noFill/>
              <a:ln w="38100" cap="flat" cmpd="dbl">
                <a:solidFill>
                  <a:schemeClr val="dk1"/>
                </a:solidFill>
                <a:prstDash val="solid"/>
                <a:round/>
                <a:headEnd type="none" w="med" len="med"/>
                <a:tailEnd type="none" w="med" len="med"/>
              </a:ln>
            </p:spPr>
          </p:cxnSp>
          <p:sp>
            <p:nvSpPr>
              <p:cNvPr id="238" name="Google Shape;238;p16"/>
              <p:cNvSpPr/>
              <p:nvPr/>
            </p:nvSpPr>
            <p:spPr>
              <a:xfrm>
                <a:off x="781546" y="2213944"/>
                <a:ext cx="839135"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9" name="Google Shape;239;p16"/>
              <p:cNvSpPr/>
              <p:nvPr/>
            </p:nvSpPr>
            <p:spPr>
              <a:xfrm>
                <a:off x="2086868" y="2213944"/>
                <a:ext cx="839135" cy="58428"/>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40" name="Google Shape;240;p16"/>
              <p:cNvSpPr/>
              <p:nvPr/>
            </p:nvSpPr>
            <p:spPr>
              <a:xfrm>
                <a:off x="3392189" y="2213944"/>
                <a:ext cx="839135"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41" name="Google Shape;241;p16"/>
              <p:cNvSpPr/>
              <p:nvPr/>
            </p:nvSpPr>
            <p:spPr>
              <a:xfrm>
                <a:off x="4385806" y="2330800"/>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sp>
            <p:nvSpPr>
              <p:cNvPr id="242" name="Google Shape;242;p16"/>
              <p:cNvSpPr/>
              <p:nvPr/>
            </p:nvSpPr>
            <p:spPr>
              <a:xfrm>
                <a:off x="469841" y="2213944"/>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grpSp>
        <p:grpSp>
          <p:nvGrpSpPr>
            <p:cNvPr id="243" name="Google Shape;243;p16"/>
            <p:cNvGrpSpPr/>
            <p:nvPr/>
          </p:nvGrpSpPr>
          <p:grpSpPr>
            <a:xfrm>
              <a:off x="2288404" y="3444828"/>
              <a:ext cx="4602541" cy="177963"/>
              <a:chOff x="1822752" y="3317832"/>
              <a:chExt cx="4602541" cy="177963"/>
            </a:xfrm>
          </p:grpSpPr>
          <p:cxnSp>
            <p:nvCxnSpPr>
              <p:cNvPr id="244" name="Google Shape;244;p16"/>
              <p:cNvCxnSpPr/>
              <p:nvPr/>
            </p:nvCxnSpPr>
            <p:spPr>
              <a:xfrm>
                <a:off x="1822752" y="3411862"/>
                <a:ext cx="4602541" cy="0"/>
              </a:xfrm>
              <a:prstGeom prst="straightConnector1">
                <a:avLst/>
              </a:prstGeom>
              <a:noFill/>
              <a:ln w="38100" cap="flat" cmpd="dbl">
                <a:solidFill>
                  <a:schemeClr val="dk1"/>
                </a:solidFill>
                <a:prstDash val="solid"/>
                <a:round/>
                <a:headEnd type="none" w="med" len="med"/>
                <a:tailEnd type="none" w="med" len="med"/>
              </a:ln>
            </p:spPr>
          </p:cxnSp>
          <p:sp>
            <p:nvSpPr>
              <p:cNvPr id="245" name="Google Shape;245;p16"/>
              <p:cNvSpPr/>
              <p:nvPr/>
            </p:nvSpPr>
            <p:spPr>
              <a:xfrm>
                <a:off x="2022626" y="3382333"/>
                <a:ext cx="495619"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46" name="Google Shape;246;p16"/>
              <p:cNvSpPr/>
              <p:nvPr/>
            </p:nvSpPr>
            <p:spPr>
              <a:xfrm>
                <a:off x="2973849" y="3382333"/>
                <a:ext cx="839135" cy="58428"/>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47" name="Google Shape;247;p16"/>
              <p:cNvSpPr/>
              <p:nvPr/>
            </p:nvSpPr>
            <p:spPr>
              <a:xfrm>
                <a:off x="5404046" y="3382333"/>
                <a:ext cx="839135"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48" name="Google Shape;248;p16"/>
              <p:cNvSpPr/>
              <p:nvPr/>
            </p:nvSpPr>
            <p:spPr>
              <a:xfrm>
                <a:off x="4105531" y="3382333"/>
                <a:ext cx="839135" cy="58428"/>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49" name="Google Shape;249;p16"/>
              <p:cNvSpPr/>
              <p:nvPr/>
            </p:nvSpPr>
            <p:spPr>
              <a:xfrm>
                <a:off x="3090709" y="3322229"/>
                <a:ext cx="192538" cy="173566"/>
              </a:xfrm>
              <a:prstGeom prst="star5">
                <a:avLst>
                  <a:gd name="adj" fmla="val 19098"/>
                  <a:gd name="hf" fmla="val 105146"/>
                  <a:gd name="vf" fmla="val 110557"/>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6"/>
              <p:cNvSpPr/>
              <p:nvPr/>
            </p:nvSpPr>
            <p:spPr>
              <a:xfrm>
                <a:off x="4213207" y="3317832"/>
                <a:ext cx="192538" cy="173566"/>
              </a:xfrm>
              <a:prstGeom prst="star5">
                <a:avLst>
                  <a:gd name="adj" fmla="val 19098"/>
                  <a:gd name="hf" fmla="val 105146"/>
                  <a:gd name="vf" fmla="val 110557"/>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6"/>
              <p:cNvSpPr/>
              <p:nvPr/>
            </p:nvSpPr>
            <p:spPr>
              <a:xfrm>
                <a:off x="4582054" y="3322229"/>
                <a:ext cx="192538" cy="173566"/>
              </a:xfrm>
              <a:prstGeom prst="star5">
                <a:avLst>
                  <a:gd name="adj" fmla="val 19098"/>
                  <a:gd name="hf" fmla="val 105146"/>
                  <a:gd name="vf" fmla="val 110557"/>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6"/>
              <p:cNvSpPr/>
              <p:nvPr/>
            </p:nvSpPr>
            <p:spPr>
              <a:xfrm>
                <a:off x="5578626" y="3322229"/>
                <a:ext cx="192538" cy="173566"/>
              </a:xfrm>
              <a:prstGeom prst="star5">
                <a:avLst>
                  <a:gd name="adj" fmla="val 19098"/>
                  <a:gd name="hf" fmla="val 105146"/>
                  <a:gd name="vf" fmla="val 110557"/>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253" name="Google Shape;253;p16"/>
            <p:cNvCxnSpPr>
              <a:stCxn id="245" idx="1"/>
              <a:endCxn id="238" idx="1"/>
            </p:cNvCxnSpPr>
            <p:nvPr/>
          </p:nvCxnSpPr>
          <p:spPr>
            <a:xfrm rot="10800000" flipH="1">
              <a:off x="2488278" y="2489743"/>
              <a:ext cx="339600" cy="1048800"/>
            </a:xfrm>
            <a:prstGeom prst="straightConnector1">
              <a:avLst/>
            </a:prstGeom>
            <a:noFill/>
            <a:ln w="25400" cap="flat" cmpd="sng">
              <a:solidFill>
                <a:srgbClr val="A5A5A5"/>
              </a:solidFill>
              <a:prstDash val="dash"/>
              <a:round/>
              <a:headEnd type="none" w="sm" len="sm"/>
              <a:tailEnd type="none" w="sm" len="sm"/>
            </a:ln>
            <a:effectLst>
              <a:outerShdw blurRad="40000" dist="20000" dir="5400000" rotWithShape="0">
                <a:srgbClr val="000000">
                  <a:alpha val="37647"/>
                </a:srgbClr>
              </a:outerShdw>
            </a:effectLst>
          </p:spPr>
        </p:cxnSp>
        <p:cxnSp>
          <p:nvCxnSpPr>
            <p:cNvPr id="254" name="Google Shape;254;p16"/>
            <p:cNvCxnSpPr>
              <a:stCxn id="245" idx="3"/>
              <a:endCxn id="238" idx="3"/>
            </p:cNvCxnSpPr>
            <p:nvPr/>
          </p:nvCxnSpPr>
          <p:spPr>
            <a:xfrm rot="10800000" flipH="1">
              <a:off x="2983897" y="2489743"/>
              <a:ext cx="683100" cy="1048800"/>
            </a:xfrm>
            <a:prstGeom prst="straightConnector1">
              <a:avLst/>
            </a:prstGeom>
            <a:noFill/>
            <a:ln w="25400" cap="flat" cmpd="sng">
              <a:solidFill>
                <a:srgbClr val="A5A5A5"/>
              </a:solidFill>
              <a:prstDash val="dash"/>
              <a:round/>
              <a:headEnd type="none" w="sm" len="sm"/>
              <a:tailEnd type="none" w="sm" len="sm"/>
            </a:ln>
            <a:effectLst>
              <a:outerShdw blurRad="40000" dist="20000" dir="5400000" rotWithShape="0">
                <a:srgbClr val="000000">
                  <a:alpha val="37647"/>
                </a:srgbClr>
              </a:outerShdw>
            </a:effectLst>
          </p:spPr>
        </p:cxnSp>
        <p:cxnSp>
          <p:nvCxnSpPr>
            <p:cNvPr id="255" name="Google Shape;255;p16"/>
            <p:cNvCxnSpPr>
              <a:stCxn id="246" idx="1"/>
              <a:endCxn id="239" idx="1"/>
            </p:cNvCxnSpPr>
            <p:nvPr/>
          </p:nvCxnSpPr>
          <p:spPr>
            <a:xfrm rot="10800000" flipH="1">
              <a:off x="3439501" y="2489743"/>
              <a:ext cx="693600" cy="1048800"/>
            </a:xfrm>
            <a:prstGeom prst="straightConnector1">
              <a:avLst/>
            </a:prstGeom>
            <a:noFill/>
            <a:ln w="25400" cap="flat" cmpd="sng">
              <a:solidFill>
                <a:srgbClr val="A5A5A5"/>
              </a:solidFill>
              <a:prstDash val="dash"/>
              <a:round/>
              <a:headEnd type="none" w="sm" len="sm"/>
              <a:tailEnd type="none" w="sm" len="sm"/>
            </a:ln>
            <a:effectLst>
              <a:outerShdw blurRad="40000" dist="20000" dir="5400000" rotWithShape="0">
                <a:srgbClr val="000000">
                  <a:alpha val="37647"/>
                </a:srgbClr>
              </a:outerShdw>
            </a:effectLst>
          </p:spPr>
        </p:cxnSp>
        <p:cxnSp>
          <p:nvCxnSpPr>
            <p:cNvPr id="256" name="Google Shape;256;p16"/>
            <p:cNvCxnSpPr>
              <a:stCxn id="246" idx="3"/>
              <a:endCxn id="239" idx="3"/>
            </p:cNvCxnSpPr>
            <p:nvPr/>
          </p:nvCxnSpPr>
          <p:spPr>
            <a:xfrm rot="10800000" flipH="1">
              <a:off x="4278636" y="2489743"/>
              <a:ext cx="693600" cy="1048800"/>
            </a:xfrm>
            <a:prstGeom prst="straightConnector1">
              <a:avLst/>
            </a:prstGeom>
            <a:noFill/>
            <a:ln w="25400" cap="flat" cmpd="sng">
              <a:solidFill>
                <a:srgbClr val="A5A5A5"/>
              </a:solidFill>
              <a:prstDash val="dash"/>
              <a:round/>
              <a:headEnd type="none" w="sm" len="sm"/>
              <a:tailEnd type="none" w="sm" len="sm"/>
            </a:ln>
            <a:effectLst>
              <a:outerShdw blurRad="40000" dist="20000" dir="5400000" rotWithShape="0">
                <a:srgbClr val="000000">
                  <a:alpha val="37647"/>
                </a:srgbClr>
              </a:outerShdw>
            </a:effectLst>
          </p:spPr>
        </p:cxnSp>
        <p:cxnSp>
          <p:nvCxnSpPr>
            <p:cNvPr id="257" name="Google Shape;257;p16"/>
            <p:cNvCxnSpPr>
              <a:stCxn id="247" idx="1"/>
              <a:endCxn id="240" idx="1"/>
            </p:cNvCxnSpPr>
            <p:nvPr/>
          </p:nvCxnSpPr>
          <p:spPr>
            <a:xfrm rot="10800000">
              <a:off x="5438598" y="2489743"/>
              <a:ext cx="431100" cy="1048800"/>
            </a:xfrm>
            <a:prstGeom prst="straightConnector1">
              <a:avLst/>
            </a:prstGeom>
            <a:noFill/>
            <a:ln w="25400" cap="flat" cmpd="sng">
              <a:solidFill>
                <a:srgbClr val="A5A5A5"/>
              </a:solidFill>
              <a:prstDash val="dash"/>
              <a:round/>
              <a:headEnd type="none" w="sm" len="sm"/>
              <a:tailEnd type="none" w="sm" len="sm"/>
            </a:ln>
            <a:effectLst>
              <a:outerShdw blurRad="40000" dist="20000" dir="5400000" rotWithShape="0">
                <a:srgbClr val="000000">
                  <a:alpha val="37647"/>
                </a:srgbClr>
              </a:outerShdw>
            </a:effectLst>
          </p:spPr>
        </p:cxnSp>
        <p:cxnSp>
          <p:nvCxnSpPr>
            <p:cNvPr id="258" name="Google Shape;258;p16"/>
            <p:cNvCxnSpPr>
              <a:stCxn id="247" idx="3"/>
              <a:endCxn id="240" idx="3"/>
            </p:cNvCxnSpPr>
            <p:nvPr/>
          </p:nvCxnSpPr>
          <p:spPr>
            <a:xfrm rot="10800000">
              <a:off x="6277733" y="2489743"/>
              <a:ext cx="431100" cy="1048800"/>
            </a:xfrm>
            <a:prstGeom prst="straightConnector1">
              <a:avLst/>
            </a:prstGeom>
            <a:noFill/>
            <a:ln w="25400" cap="flat" cmpd="sng">
              <a:solidFill>
                <a:srgbClr val="A5A5A5"/>
              </a:solidFill>
              <a:prstDash val="dash"/>
              <a:round/>
              <a:headEnd type="none" w="sm" len="sm"/>
              <a:tailEnd type="none" w="sm" len="sm"/>
            </a:ln>
            <a:effectLst>
              <a:outerShdw blurRad="40000" dist="20000" dir="5400000" rotWithShape="0">
                <a:srgbClr val="000000">
                  <a:alpha val="37647"/>
                </a:srgbClr>
              </a:outerShdw>
            </a:effectLst>
          </p:spPr>
        </p:cxnSp>
        <p:sp>
          <p:nvSpPr>
            <p:cNvPr id="259" name="Google Shape;259;p16"/>
            <p:cNvSpPr/>
            <p:nvPr/>
          </p:nvSpPr>
          <p:spPr>
            <a:xfrm>
              <a:off x="967044" y="4054395"/>
              <a:ext cx="192538" cy="173566"/>
            </a:xfrm>
            <a:prstGeom prst="star5">
              <a:avLst>
                <a:gd name="adj" fmla="val 19098"/>
                <a:gd name="hf" fmla="val 105146"/>
                <a:gd name="vf" fmla="val 110557"/>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16"/>
            <p:cNvSpPr txBox="1"/>
            <p:nvPr/>
          </p:nvSpPr>
          <p:spPr>
            <a:xfrm>
              <a:off x="2225721" y="3604475"/>
              <a:ext cx="1107812" cy="210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truncated region</a:t>
              </a:r>
              <a:endParaRPr sz="1400">
                <a:solidFill>
                  <a:schemeClr val="dk1"/>
                </a:solidFill>
                <a:latin typeface="Calibri"/>
                <a:ea typeface="Calibri"/>
                <a:cs typeface="Calibri"/>
                <a:sym typeface="Calibri"/>
              </a:endParaRPr>
            </a:p>
          </p:txBody>
        </p:sp>
        <p:sp>
          <p:nvSpPr>
            <p:cNvPr id="261" name="Google Shape;261;p16"/>
            <p:cNvSpPr txBox="1"/>
            <p:nvPr/>
          </p:nvSpPr>
          <p:spPr>
            <a:xfrm>
              <a:off x="4421929" y="3612460"/>
              <a:ext cx="1150271" cy="2107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duplicated region</a:t>
              </a:r>
              <a:endParaRPr sz="1400">
                <a:solidFill>
                  <a:schemeClr val="dk1"/>
                </a:solidFill>
                <a:latin typeface="Calibri"/>
                <a:ea typeface="Calibri"/>
                <a:cs typeface="Calibri"/>
                <a:sym typeface="Calibri"/>
              </a:endParaRPr>
            </a:p>
          </p:txBody>
        </p:sp>
        <p:sp>
          <p:nvSpPr>
            <p:cNvPr id="262" name="Google Shape;262;p16"/>
            <p:cNvSpPr txBox="1"/>
            <p:nvPr/>
          </p:nvSpPr>
          <p:spPr>
            <a:xfrm>
              <a:off x="1134437" y="4035636"/>
              <a:ext cx="1632201" cy="210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 local variant (SNP/indel)</a:t>
              </a:r>
              <a:endParaRPr sz="1400">
                <a:solidFill>
                  <a:schemeClr val="dk1"/>
                </a:solidFill>
                <a:latin typeface="Calibri"/>
                <a:ea typeface="Calibri"/>
                <a:cs typeface="Calibri"/>
                <a:sym typeface="Calibri"/>
              </a:endParaRPr>
            </a:p>
          </p:txBody>
        </p:sp>
        <p:sp>
          <p:nvSpPr>
            <p:cNvPr id="263" name="Google Shape;263;p16"/>
            <p:cNvSpPr txBox="1"/>
            <p:nvPr/>
          </p:nvSpPr>
          <p:spPr>
            <a:xfrm>
              <a:off x="1365213" y="2361714"/>
              <a:ext cx="812317" cy="23184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Reference</a:t>
              </a:r>
              <a:endParaRPr sz="1600">
                <a:solidFill>
                  <a:schemeClr val="dk1"/>
                </a:solidFill>
                <a:latin typeface="Calibri"/>
                <a:ea typeface="Calibri"/>
                <a:cs typeface="Calibri"/>
                <a:sym typeface="Calibri"/>
              </a:endParaRPr>
            </a:p>
          </p:txBody>
        </p:sp>
        <p:sp>
          <p:nvSpPr>
            <p:cNvPr id="264" name="Google Shape;264;p16"/>
            <p:cNvSpPr txBox="1"/>
            <p:nvPr/>
          </p:nvSpPr>
          <p:spPr>
            <a:xfrm>
              <a:off x="1445705" y="3407513"/>
              <a:ext cx="627517" cy="23184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Sample</a:t>
              </a:r>
              <a:endParaRPr sz="1600">
                <a:solidFill>
                  <a:schemeClr val="dk1"/>
                </a:solidFill>
                <a:latin typeface="Calibri"/>
                <a:ea typeface="Calibri"/>
                <a:cs typeface="Calibri"/>
                <a:sym typeface="Calibri"/>
              </a:endParaRPr>
            </a:p>
          </p:txBody>
        </p:sp>
      </p:grpSp>
      <p:sp>
        <p:nvSpPr>
          <p:cNvPr id="265" name="Google Shape;265;p16"/>
          <p:cNvSpPr txBox="1"/>
          <p:nvPr/>
        </p:nvSpPr>
        <p:spPr>
          <a:xfrm>
            <a:off x="3777051" y="4372670"/>
            <a:ext cx="502346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…But we don’t have the whole sample in one piece.</a:t>
            </a:r>
            <a:endParaRPr sz="1800">
              <a:solidFill>
                <a:schemeClr val="dk1"/>
              </a:solidFill>
              <a:latin typeface="Calibri"/>
              <a:ea typeface="Calibri"/>
              <a:cs typeface="Calibri"/>
              <a:sym typeface="Calibri"/>
            </a:endParaRPr>
          </a:p>
        </p:txBody>
      </p:sp>
      <p:sp>
        <p:nvSpPr>
          <p:cNvPr id="37" name="Rectangle 36">
            <a:extLst>
              <a:ext uri="{FF2B5EF4-FFF2-40B4-BE49-F238E27FC236}">
                <a16:creationId xmlns:a16="http://schemas.microsoft.com/office/drawing/2014/main" id="{90093040-B690-4844-AE38-9F9B84A7032D}"/>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419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7"/>
          <p:cNvSpPr txBox="1">
            <a:spLocks noGrp="1"/>
          </p:cNvSpPr>
          <p:nvPr>
            <p:ph type="title"/>
          </p:nvPr>
        </p:nvSpPr>
        <p:spPr>
          <a:xfrm>
            <a:off x="1810024" y="205979"/>
            <a:ext cx="6876775" cy="557208"/>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FFFFFF"/>
              </a:buClr>
              <a:buSzPts val="2400"/>
              <a:buFont typeface="Calibri"/>
              <a:buNone/>
            </a:pPr>
            <a:r>
              <a:rPr lang="en-US" sz="2400" b="0" i="0" u="none" strike="noStrike" cap="none" dirty="0">
                <a:solidFill>
                  <a:srgbClr val="FFFFFF"/>
                </a:solidFill>
                <a:latin typeface="Calibri"/>
                <a:ea typeface="Calibri"/>
                <a:cs typeface="Calibri"/>
                <a:sym typeface="Calibri"/>
              </a:rPr>
              <a:t>So we have to map each little bit one by one</a:t>
            </a:r>
            <a:endParaRPr sz="2400" b="0" i="0" u="none" strike="noStrike" cap="none" dirty="0">
              <a:solidFill>
                <a:srgbClr val="FFFFFF"/>
              </a:solidFill>
              <a:latin typeface="Calibri"/>
              <a:ea typeface="Calibri"/>
              <a:cs typeface="Calibri"/>
              <a:sym typeface="Calibri"/>
            </a:endParaRPr>
          </a:p>
        </p:txBody>
      </p:sp>
      <p:sp>
        <p:nvSpPr>
          <p:cNvPr id="272" name="Google Shape;272;p17"/>
          <p:cNvSpPr/>
          <p:nvPr/>
        </p:nvSpPr>
        <p:spPr>
          <a:xfrm>
            <a:off x="1372481" y="2134198"/>
            <a:ext cx="1318995" cy="2291420"/>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3" name="Google Shape;273;p17"/>
          <p:cNvGrpSpPr/>
          <p:nvPr/>
        </p:nvGrpSpPr>
        <p:grpSpPr>
          <a:xfrm>
            <a:off x="1430913" y="2244641"/>
            <a:ext cx="1221586" cy="2073453"/>
            <a:chOff x="902565" y="2342018"/>
            <a:chExt cx="1497022" cy="2540963"/>
          </a:xfrm>
        </p:grpSpPr>
        <p:grpSp>
          <p:nvGrpSpPr>
            <p:cNvPr id="274" name="Google Shape;274;p17"/>
            <p:cNvGrpSpPr/>
            <p:nvPr/>
          </p:nvGrpSpPr>
          <p:grpSpPr>
            <a:xfrm>
              <a:off x="1005811" y="3470074"/>
              <a:ext cx="1290526" cy="51594"/>
              <a:chOff x="533400" y="2819400"/>
              <a:chExt cx="1905000" cy="76200"/>
            </a:xfrm>
          </p:grpSpPr>
          <p:sp>
            <p:nvSpPr>
              <p:cNvPr id="275" name="Google Shape;275;p17"/>
              <p:cNvSpPr/>
              <p:nvPr/>
            </p:nvSpPr>
            <p:spPr>
              <a:xfrm>
                <a:off x="533400" y="2819400"/>
                <a:ext cx="4572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276" name="Google Shape;276;p17"/>
              <p:cNvCxnSpPr>
                <a:stCxn id="275" idx="3"/>
                <a:endCxn id="277" idx="1"/>
              </p:cNvCxnSpPr>
              <p:nvPr/>
            </p:nvCxnSpPr>
            <p:spPr>
              <a:xfrm>
                <a:off x="990600" y="2857500"/>
                <a:ext cx="762000" cy="0"/>
              </a:xfrm>
              <a:prstGeom prst="straightConnector1">
                <a:avLst/>
              </a:prstGeom>
              <a:noFill/>
              <a:ln w="9525" cap="flat" cmpd="sng">
                <a:solidFill>
                  <a:schemeClr val="dk1"/>
                </a:solidFill>
                <a:prstDash val="solid"/>
                <a:round/>
                <a:headEnd type="none" w="med" len="med"/>
                <a:tailEnd type="none" w="med" len="med"/>
              </a:ln>
            </p:spPr>
          </p:cxnSp>
          <p:sp>
            <p:nvSpPr>
              <p:cNvPr id="277" name="Google Shape;277;p17"/>
              <p:cNvSpPr/>
              <p:nvPr/>
            </p:nvSpPr>
            <p:spPr>
              <a:xfrm>
                <a:off x="1752600" y="2819400"/>
                <a:ext cx="6858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278" name="Google Shape;278;p17"/>
            <p:cNvGrpSpPr/>
            <p:nvPr/>
          </p:nvGrpSpPr>
          <p:grpSpPr>
            <a:xfrm>
              <a:off x="1005811" y="2592616"/>
              <a:ext cx="1290528" cy="51594"/>
              <a:chOff x="533400" y="2514600"/>
              <a:chExt cx="1905000" cy="76200"/>
            </a:xfrm>
          </p:grpSpPr>
          <p:sp>
            <p:nvSpPr>
              <p:cNvPr id="279" name="Google Shape;279;p17"/>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280" name="Google Shape;280;p17"/>
              <p:cNvCxnSpPr>
                <a:stCxn id="279" idx="3"/>
                <a:endCxn id="281"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281" name="Google Shape;281;p17"/>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282" name="Google Shape;282;p17"/>
            <p:cNvGrpSpPr/>
            <p:nvPr/>
          </p:nvGrpSpPr>
          <p:grpSpPr>
            <a:xfrm>
              <a:off x="1005812" y="3595373"/>
              <a:ext cx="1290533" cy="51594"/>
              <a:chOff x="533400" y="3124200"/>
              <a:chExt cx="1905000" cy="76200"/>
            </a:xfrm>
          </p:grpSpPr>
          <p:sp>
            <p:nvSpPr>
              <p:cNvPr id="283" name="Google Shape;283;p17"/>
              <p:cNvSpPr/>
              <p:nvPr/>
            </p:nvSpPr>
            <p:spPr>
              <a:xfrm>
                <a:off x="533400" y="3124200"/>
                <a:ext cx="1524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284" name="Google Shape;284;p17"/>
              <p:cNvCxnSpPr>
                <a:stCxn id="283" idx="3"/>
                <a:endCxn id="285" idx="1"/>
              </p:cNvCxnSpPr>
              <p:nvPr/>
            </p:nvCxnSpPr>
            <p:spPr>
              <a:xfrm>
                <a:off x="685800" y="3162300"/>
                <a:ext cx="686100" cy="0"/>
              </a:xfrm>
              <a:prstGeom prst="straightConnector1">
                <a:avLst/>
              </a:prstGeom>
              <a:noFill/>
              <a:ln w="9525" cap="flat" cmpd="sng">
                <a:solidFill>
                  <a:schemeClr val="dk1"/>
                </a:solidFill>
                <a:prstDash val="solid"/>
                <a:round/>
                <a:headEnd type="none" w="med" len="med"/>
                <a:tailEnd type="none" w="med" len="med"/>
              </a:ln>
            </p:spPr>
          </p:cxnSp>
          <p:sp>
            <p:nvSpPr>
              <p:cNvPr id="285" name="Google Shape;285;p17"/>
              <p:cNvSpPr/>
              <p:nvPr/>
            </p:nvSpPr>
            <p:spPr>
              <a:xfrm>
                <a:off x="1371600" y="3124200"/>
                <a:ext cx="10668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286" name="Google Shape;286;p17"/>
            <p:cNvGrpSpPr/>
            <p:nvPr/>
          </p:nvGrpSpPr>
          <p:grpSpPr>
            <a:xfrm>
              <a:off x="1005811" y="2467317"/>
              <a:ext cx="1393770" cy="51594"/>
              <a:chOff x="533400" y="2209800"/>
              <a:chExt cx="2057400" cy="76200"/>
            </a:xfrm>
          </p:grpSpPr>
          <p:sp>
            <p:nvSpPr>
              <p:cNvPr id="287" name="Google Shape;287;p17"/>
              <p:cNvSpPr/>
              <p:nvPr/>
            </p:nvSpPr>
            <p:spPr>
              <a:xfrm>
                <a:off x="533400" y="2209800"/>
                <a:ext cx="1371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288" name="Google Shape;288;p17"/>
              <p:cNvCxnSpPr>
                <a:stCxn id="287" idx="3"/>
                <a:endCxn id="289" idx="1"/>
              </p:cNvCxnSpPr>
              <p:nvPr/>
            </p:nvCxnSpPr>
            <p:spPr>
              <a:xfrm>
                <a:off x="1905000" y="2247900"/>
                <a:ext cx="533400" cy="0"/>
              </a:xfrm>
              <a:prstGeom prst="straightConnector1">
                <a:avLst/>
              </a:prstGeom>
              <a:noFill/>
              <a:ln w="9525" cap="flat" cmpd="sng">
                <a:solidFill>
                  <a:schemeClr val="dk1"/>
                </a:solidFill>
                <a:prstDash val="solid"/>
                <a:round/>
                <a:headEnd type="none" w="med" len="med"/>
                <a:tailEnd type="none" w="med" len="med"/>
              </a:ln>
            </p:spPr>
          </p:cxnSp>
          <p:sp>
            <p:nvSpPr>
              <p:cNvPr id="289" name="Google Shape;289;p17"/>
              <p:cNvSpPr/>
              <p:nvPr/>
            </p:nvSpPr>
            <p:spPr>
              <a:xfrm>
                <a:off x="2438400" y="22098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290" name="Google Shape;290;p17"/>
            <p:cNvGrpSpPr/>
            <p:nvPr/>
          </p:nvGrpSpPr>
          <p:grpSpPr>
            <a:xfrm>
              <a:off x="902568" y="3721586"/>
              <a:ext cx="1393770" cy="51614"/>
              <a:chOff x="381000" y="3429000"/>
              <a:chExt cx="2057400" cy="76200"/>
            </a:xfrm>
          </p:grpSpPr>
          <p:cxnSp>
            <p:nvCxnSpPr>
              <p:cNvPr id="291" name="Google Shape;291;p17"/>
              <p:cNvCxnSpPr>
                <a:stCxn id="292" idx="3"/>
                <a:endCxn id="293" idx="1"/>
              </p:cNvCxnSpPr>
              <p:nvPr/>
            </p:nvCxnSpPr>
            <p:spPr>
              <a:xfrm>
                <a:off x="533400" y="3467100"/>
                <a:ext cx="533400" cy="0"/>
              </a:xfrm>
              <a:prstGeom prst="straightConnector1">
                <a:avLst/>
              </a:prstGeom>
              <a:noFill/>
              <a:ln w="9525" cap="flat" cmpd="sng">
                <a:solidFill>
                  <a:schemeClr val="dk1"/>
                </a:solidFill>
                <a:prstDash val="solid"/>
                <a:round/>
                <a:headEnd type="none" w="med" len="med"/>
                <a:tailEnd type="none" w="med" len="med"/>
              </a:ln>
            </p:spPr>
          </p:cxnSp>
          <p:sp>
            <p:nvSpPr>
              <p:cNvPr id="293" name="Google Shape;293;p17"/>
              <p:cNvSpPr/>
              <p:nvPr/>
            </p:nvSpPr>
            <p:spPr>
              <a:xfrm>
                <a:off x="1066800" y="3429000"/>
                <a:ext cx="13716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92" name="Google Shape;292;p17"/>
              <p:cNvSpPr/>
              <p:nvPr/>
            </p:nvSpPr>
            <p:spPr>
              <a:xfrm>
                <a:off x="381000" y="3429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294" name="Google Shape;294;p17"/>
            <p:cNvGrpSpPr/>
            <p:nvPr/>
          </p:nvGrpSpPr>
          <p:grpSpPr>
            <a:xfrm>
              <a:off x="902569" y="3846967"/>
              <a:ext cx="1497018" cy="51614"/>
              <a:chOff x="381000" y="3733800"/>
              <a:chExt cx="2209800" cy="76200"/>
            </a:xfrm>
          </p:grpSpPr>
          <p:cxnSp>
            <p:nvCxnSpPr>
              <p:cNvPr id="295" name="Google Shape;295;p17"/>
              <p:cNvCxnSpPr>
                <a:stCxn id="296" idx="3"/>
                <a:endCxn id="297" idx="1"/>
              </p:cNvCxnSpPr>
              <p:nvPr/>
            </p:nvCxnSpPr>
            <p:spPr>
              <a:xfrm>
                <a:off x="533400" y="3771900"/>
                <a:ext cx="152400" cy="0"/>
              </a:xfrm>
              <a:prstGeom prst="straightConnector1">
                <a:avLst/>
              </a:prstGeom>
              <a:noFill/>
              <a:ln w="9525" cap="flat" cmpd="sng">
                <a:solidFill>
                  <a:schemeClr val="dk1"/>
                </a:solidFill>
                <a:prstDash val="solid"/>
                <a:round/>
                <a:headEnd type="none" w="med" len="med"/>
                <a:tailEnd type="none" w="med" len="med"/>
              </a:ln>
            </p:spPr>
          </p:cxnSp>
          <p:sp>
            <p:nvSpPr>
              <p:cNvPr id="297" name="Google Shape;297;p17"/>
              <p:cNvSpPr/>
              <p:nvPr/>
            </p:nvSpPr>
            <p:spPr>
              <a:xfrm>
                <a:off x="685800" y="3733800"/>
                <a:ext cx="12192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298" name="Google Shape;298;p17"/>
              <p:cNvCxnSpPr>
                <a:stCxn id="297" idx="3"/>
                <a:endCxn id="299" idx="1"/>
              </p:cNvCxnSpPr>
              <p:nvPr/>
            </p:nvCxnSpPr>
            <p:spPr>
              <a:xfrm>
                <a:off x="1905000" y="3771900"/>
                <a:ext cx="533400" cy="0"/>
              </a:xfrm>
              <a:prstGeom prst="straightConnector1">
                <a:avLst/>
              </a:prstGeom>
              <a:noFill/>
              <a:ln w="9525" cap="flat" cmpd="sng">
                <a:solidFill>
                  <a:schemeClr val="dk1"/>
                </a:solidFill>
                <a:prstDash val="solid"/>
                <a:round/>
                <a:headEnd type="none" w="med" len="med"/>
                <a:tailEnd type="none" w="med" len="med"/>
              </a:ln>
            </p:spPr>
          </p:cxnSp>
          <p:sp>
            <p:nvSpPr>
              <p:cNvPr id="296" name="Google Shape;296;p17"/>
              <p:cNvSpPr/>
              <p:nvPr/>
            </p:nvSpPr>
            <p:spPr>
              <a:xfrm>
                <a:off x="381000" y="37338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99" name="Google Shape;299;p17"/>
              <p:cNvSpPr/>
              <p:nvPr/>
            </p:nvSpPr>
            <p:spPr>
              <a:xfrm>
                <a:off x="2438400" y="37338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00" name="Google Shape;300;p17"/>
            <p:cNvGrpSpPr/>
            <p:nvPr/>
          </p:nvGrpSpPr>
          <p:grpSpPr>
            <a:xfrm>
              <a:off x="1005811" y="3971271"/>
              <a:ext cx="1393772" cy="51594"/>
              <a:chOff x="533400" y="4038600"/>
              <a:chExt cx="2057400" cy="76200"/>
            </a:xfrm>
          </p:grpSpPr>
          <p:sp>
            <p:nvSpPr>
              <p:cNvPr id="301" name="Google Shape;301;p17"/>
              <p:cNvSpPr/>
              <p:nvPr/>
            </p:nvSpPr>
            <p:spPr>
              <a:xfrm>
                <a:off x="533400" y="4038600"/>
                <a:ext cx="12192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02" name="Google Shape;302;p17"/>
              <p:cNvCxnSpPr>
                <a:stCxn id="301" idx="3"/>
                <a:endCxn id="303" idx="1"/>
              </p:cNvCxnSpPr>
              <p:nvPr/>
            </p:nvCxnSpPr>
            <p:spPr>
              <a:xfrm>
                <a:off x="1752600" y="4076700"/>
                <a:ext cx="686100" cy="0"/>
              </a:xfrm>
              <a:prstGeom prst="straightConnector1">
                <a:avLst/>
              </a:prstGeom>
              <a:noFill/>
              <a:ln w="9525" cap="flat" cmpd="sng">
                <a:solidFill>
                  <a:schemeClr val="dk1"/>
                </a:solidFill>
                <a:prstDash val="solid"/>
                <a:round/>
                <a:headEnd type="none" w="med" len="med"/>
                <a:tailEnd type="none" w="med" len="med"/>
              </a:ln>
            </p:spPr>
          </p:cxnSp>
          <p:sp>
            <p:nvSpPr>
              <p:cNvPr id="303" name="Google Shape;303;p17"/>
              <p:cNvSpPr/>
              <p:nvPr/>
            </p:nvSpPr>
            <p:spPr>
              <a:xfrm>
                <a:off x="2438400" y="40386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04" name="Google Shape;304;p17"/>
            <p:cNvGrpSpPr/>
            <p:nvPr/>
          </p:nvGrpSpPr>
          <p:grpSpPr>
            <a:xfrm>
              <a:off x="902565" y="2342018"/>
              <a:ext cx="1497012" cy="51594"/>
              <a:chOff x="381000" y="1905000"/>
              <a:chExt cx="2209800" cy="76200"/>
            </a:xfrm>
          </p:grpSpPr>
          <p:sp>
            <p:nvSpPr>
              <p:cNvPr id="305" name="Google Shape;305;p17"/>
              <p:cNvSpPr/>
              <p:nvPr/>
            </p:nvSpPr>
            <p:spPr>
              <a:xfrm>
                <a:off x="890494" y="1905000"/>
                <a:ext cx="1371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06" name="Google Shape;306;p17"/>
              <p:cNvCxnSpPr>
                <a:stCxn id="307" idx="3"/>
                <a:endCxn id="305" idx="1"/>
              </p:cNvCxnSpPr>
              <p:nvPr/>
            </p:nvCxnSpPr>
            <p:spPr>
              <a:xfrm>
                <a:off x="533400" y="1943100"/>
                <a:ext cx="3570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17"/>
              <p:cNvCxnSpPr>
                <a:stCxn id="305" idx="3"/>
                <a:endCxn id="309" idx="1"/>
              </p:cNvCxnSpPr>
              <p:nvPr/>
            </p:nvCxnSpPr>
            <p:spPr>
              <a:xfrm>
                <a:off x="2262094" y="1943100"/>
                <a:ext cx="176400" cy="0"/>
              </a:xfrm>
              <a:prstGeom prst="straightConnector1">
                <a:avLst/>
              </a:prstGeom>
              <a:noFill/>
              <a:ln w="9525" cap="flat" cmpd="sng">
                <a:solidFill>
                  <a:schemeClr val="dk1"/>
                </a:solidFill>
                <a:prstDash val="solid"/>
                <a:round/>
                <a:headEnd type="none" w="med" len="med"/>
                <a:tailEnd type="none" w="med" len="med"/>
              </a:ln>
            </p:spPr>
          </p:cxnSp>
          <p:sp>
            <p:nvSpPr>
              <p:cNvPr id="307" name="Google Shape;307;p17"/>
              <p:cNvSpPr/>
              <p:nvPr/>
            </p:nvSpPr>
            <p:spPr>
              <a:xfrm>
                <a:off x="381000" y="1905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309" name="Google Shape;309;p17"/>
              <p:cNvSpPr/>
              <p:nvPr/>
            </p:nvSpPr>
            <p:spPr>
              <a:xfrm>
                <a:off x="2438400" y="1905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cxnSp>
          <p:nvCxnSpPr>
            <p:cNvPr id="310" name="Google Shape;310;p17"/>
            <p:cNvCxnSpPr/>
            <p:nvPr/>
          </p:nvCxnSpPr>
          <p:spPr>
            <a:xfrm>
              <a:off x="986700" y="4374027"/>
              <a:ext cx="1309629" cy="1218"/>
            </a:xfrm>
            <a:prstGeom prst="straightConnector1">
              <a:avLst/>
            </a:prstGeom>
            <a:noFill/>
            <a:ln w="9525" cap="flat" cmpd="sng">
              <a:solidFill>
                <a:schemeClr val="dk1"/>
              </a:solidFill>
              <a:prstDash val="solid"/>
              <a:round/>
              <a:headEnd type="none" w="med" len="med"/>
              <a:tailEnd type="none" w="med" len="med"/>
            </a:ln>
          </p:spPr>
        </p:cxnSp>
        <p:sp>
          <p:nvSpPr>
            <p:cNvPr id="311" name="Google Shape;311;p17"/>
            <p:cNvSpPr/>
            <p:nvPr/>
          </p:nvSpPr>
          <p:spPr>
            <a:xfrm>
              <a:off x="1313031" y="4344802"/>
              <a:ext cx="839136" cy="58451"/>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12" name="Google Shape;312;p17"/>
            <p:cNvCxnSpPr>
              <a:endCxn id="313" idx="1"/>
            </p:cNvCxnSpPr>
            <p:nvPr/>
          </p:nvCxnSpPr>
          <p:spPr>
            <a:xfrm>
              <a:off x="989459" y="4486941"/>
              <a:ext cx="103200" cy="1200"/>
            </a:xfrm>
            <a:prstGeom prst="straightConnector1">
              <a:avLst/>
            </a:prstGeom>
            <a:noFill/>
            <a:ln w="9525" cap="flat" cmpd="sng">
              <a:solidFill>
                <a:schemeClr val="dk1"/>
              </a:solidFill>
              <a:prstDash val="solid"/>
              <a:round/>
              <a:headEnd type="none" w="med" len="med"/>
              <a:tailEnd type="none" w="med" len="med"/>
            </a:ln>
          </p:spPr>
        </p:cxnSp>
        <p:sp>
          <p:nvSpPr>
            <p:cNvPr id="313" name="Google Shape;313;p17"/>
            <p:cNvSpPr/>
            <p:nvPr/>
          </p:nvSpPr>
          <p:spPr>
            <a:xfrm>
              <a:off x="1092659" y="4462334"/>
              <a:ext cx="825941" cy="51614"/>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14" name="Google Shape;314;p17"/>
            <p:cNvCxnSpPr>
              <a:stCxn id="313" idx="3"/>
            </p:cNvCxnSpPr>
            <p:nvPr/>
          </p:nvCxnSpPr>
          <p:spPr>
            <a:xfrm>
              <a:off x="1918600" y="4488141"/>
              <a:ext cx="361500" cy="1200"/>
            </a:xfrm>
            <a:prstGeom prst="straightConnector1">
              <a:avLst/>
            </a:prstGeom>
            <a:noFill/>
            <a:ln w="9525" cap="flat" cmpd="sng">
              <a:solidFill>
                <a:schemeClr val="dk1"/>
              </a:solidFill>
              <a:prstDash val="solid"/>
              <a:round/>
              <a:headEnd type="none" w="med" len="med"/>
              <a:tailEnd type="none" w="med" len="med"/>
            </a:ln>
          </p:spPr>
        </p:cxnSp>
        <p:sp>
          <p:nvSpPr>
            <p:cNvPr id="315" name="Google Shape;315;p17"/>
            <p:cNvSpPr/>
            <p:nvPr/>
          </p:nvSpPr>
          <p:spPr>
            <a:xfrm>
              <a:off x="994202" y="4579765"/>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16" name="Google Shape;316;p17"/>
            <p:cNvCxnSpPr>
              <a:stCxn id="315" idx="3"/>
            </p:cNvCxnSpPr>
            <p:nvPr/>
          </p:nvCxnSpPr>
          <p:spPr>
            <a:xfrm>
              <a:off x="1740101" y="4608979"/>
              <a:ext cx="539700" cy="0"/>
            </a:xfrm>
            <a:prstGeom prst="straightConnector1">
              <a:avLst/>
            </a:prstGeom>
            <a:noFill/>
            <a:ln w="9525" cap="flat" cmpd="sng">
              <a:solidFill>
                <a:schemeClr val="dk1"/>
              </a:solidFill>
              <a:prstDash val="solid"/>
              <a:round/>
              <a:headEnd type="none" w="med" len="med"/>
              <a:tailEnd type="none" w="med" len="med"/>
            </a:ln>
          </p:spPr>
        </p:cxnSp>
        <p:sp>
          <p:nvSpPr>
            <p:cNvPr id="317" name="Google Shape;317;p17"/>
            <p:cNvSpPr/>
            <p:nvPr/>
          </p:nvSpPr>
          <p:spPr>
            <a:xfrm>
              <a:off x="1005806" y="4094598"/>
              <a:ext cx="825939" cy="51594"/>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18" name="Google Shape;318;p17"/>
            <p:cNvCxnSpPr>
              <a:stCxn id="317" idx="3"/>
            </p:cNvCxnSpPr>
            <p:nvPr/>
          </p:nvCxnSpPr>
          <p:spPr>
            <a:xfrm>
              <a:off x="1831745" y="4120395"/>
              <a:ext cx="464700" cy="1200"/>
            </a:xfrm>
            <a:prstGeom prst="straightConnector1">
              <a:avLst/>
            </a:prstGeom>
            <a:noFill/>
            <a:ln w="9525" cap="flat" cmpd="sng">
              <a:solidFill>
                <a:schemeClr val="dk1"/>
              </a:solidFill>
              <a:prstDash val="solid"/>
              <a:round/>
              <a:headEnd type="none" w="med" len="med"/>
              <a:tailEnd type="none" w="med" len="med"/>
            </a:ln>
          </p:spPr>
        </p:cxnSp>
        <p:sp>
          <p:nvSpPr>
            <p:cNvPr id="319" name="Google Shape;319;p17"/>
            <p:cNvSpPr/>
            <p:nvPr/>
          </p:nvSpPr>
          <p:spPr>
            <a:xfrm>
              <a:off x="1005750" y="4210041"/>
              <a:ext cx="825939" cy="51594"/>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20" name="Google Shape;320;p17"/>
            <p:cNvCxnSpPr>
              <a:stCxn id="319" idx="3"/>
            </p:cNvCxnSpPr>
            <p:nvPr/>
          </p:nvCxnSpPr>
          <p:spPr>
            <a:xfrm>
              <a:off x="1831689" y="4235838"/>
              <a:ext cx="464700" cy="1200"/>
            </a:xfrm>
            <a:prstGeom prst="straightConnector1">
              <a:avLst/>
            </a:prstGeom>
            <a:noFill/>
            <a:ln w="9525" cap="flat" cmpd="sng">
              <a:solidFill>
                <a:schemeClr val="dk1"/>
              </a:solidFill>
              <a:prstDash val="solid"/>
              <a:round/>
              <a:headEnd type="none" w="med" len="med"/>
              <a:tailEnd type="none" w="med" len="med"/>
            </a:ln>
          </p:spPr>
        </p:cxnSp>
        <p:grpSp>
          <p:nvGrpSpPr>
            <p:cNvPr id="321" name="Google Shape;321;p17"/>
            <p:cNvGrpSpPr/>
            <p:nvPr/>
          </p:nvGrpSpPr>
          <p:grpSpPr>
            <a:xfrm>
              <a:off x="999039" y="2719219"/>
              <a:ext cx="1290528" cy="51594"/>
              <a:chOff x="533400" y="2514600"/>
              <a:chExt cx="1905000" cy="76200"/>
            </a:xfrm>
          </p:grpSpPr>
          <p:sp>
            <p:nvSpPr>
              <p:cNvPr id="322" name="Google Shape;322;p17"/>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23" name="Google Shape;323;p17"/>
              <p:cNvCxnSpPr>
                <a:stCxn id="322" idx="3"/>
                <a:endCxn id="324"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324" name="Google Shape;324;p17"/>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25" name="Google Shape;325;p17"/>
            <p:cNvGrpSpPr/>
            <p:nvPr/>
          </p:nvGrpSpPr>
          <p:grpSpPr>
            <a:xfrm>
              <a:off x="1005859" y="2846893"/>
              <a:ext cx="1290528" cy="51594"/>
              <a:chOff x="533400" y="2514600"/>
              <a:chExt cx="1905000" cy="76200"/>
            </a:xfrm>
          </p:grpSpPr>
          <p:sp>
            <p:nvSpPr>
              <p:cNvPr id="326" name="Google Shape;326;p17"/>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27" name="Google Shape;327;p17"/>
              <p:cNvCxnSpPr>
                <a:stCxn id="326" idx="3"/>
                <a:endCxn id="328"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328" name="Google Shape;328;p17"/>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29" name="Google Shape;329;p17"/>
            <p:cNvGrpSpPr/>
            <p:nvPr/>
          </p:nvGrpSpPr>
          <p:grpSpPr>
            <a:xfrm>
              <a:off x="1006133" y="3345463"/>
              <a:ext cx="1290528" cy="51594"/>
              <a:chOff x="533400" y="2514600"/>
              <a:chExt cx="1905000" cy="76200"/>
            </a:xfrm>
          </p:grpSpPr>
          <p:sp>
            <p:nvSpPr>
              <p:cNvPr id="330" name="Google Shape;330;p17"/>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31" name="Google Shape;331;p17"/>
              <p:cNvCxnSpPr>
                <a:stCxn id="330" idx="3"/>
                <a:endCxn id="332"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332" name="Google Shape;332;p17"/>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33" name="Google Shape;333;p17"/>
            <p:cNvGrpSpPr/>
            <p:nvPr/>
          </p:nvGrpSpPr>
          <p:grpSpPr>
            <a:xfrm>
              <a:off x="1006133" y="2973496"/>
              <a:ext cx="1290528" cy="51594"/>
              <a:chOff x="533400" y="2514600"/>
              <a:chExt cx="1905000" cy="76200"/>
            </a:xfrm>
          </p:grpSpPr>
          <p:sp>
            <p:nvSpPr>
              <p:cNvPr id="334" name="Google Shape;334;p17"/>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35" name="Google Shape;335;p17"/>
              <p:cNvCxnSpPr>
                <a:stCxn id="334" idx="3"/>
                <a:endCxn id="336"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336" name="Google Shape;336;p17"/>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37" name="Google Shape;337;p17"/>
            <p:cNvGrpSpPr/>
            <p:nvPr/>
          </p:nvGrpSpPr>
          <p:grpSpPr>
            <a:xfrm>
              <a:off x="999361" y="3100099"/>
              <a:ext cx="1290528" cy="51594"/>
              <a:chOff x="533400" y="2514600"/>
              <a:chExt cx="1905000" cy="76200"/>
            </a:xfrm>
          </p:grpSpPr>
          <p:sp>
            <p:nvSpPr>
              <p:cNvPr id="338" name="Google Shape;338;p17"/>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39" name="Google Shape;339;p17"/>
              <p:cNvCxnSpPr>
                <a:stCxn id="338" idx="3"/>
                <a:endCxn id="340"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340" name="Google Shape;340;p17"/>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41" name="Google Shape;341;p17"/>
            <p:cNvGrpSpPr/>
            <p:nvPr/>
          </p:nvGrpSpPr>
          <p:grpSpPr>
            <a:xfrm>
              <a:off x="1006181" y="3227773"/>
              <a:ext cx="1290528" cy="51594"/>
              <a:chOff x="533400" y="2514600"/>
              <a:chExt cx="1905000" cy="76200"/>
            </a:xfrm>
          </p:grpSpPr>
          <p:sp>
            <p:nvSpPr>
              <p:cNvPr id="342" name="Google Shape;342;p17"/>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43" name="Google Shape;343;p17"/>
              <p:cNvCxnSpPr>
                <a:stCxn id="342" idx="3"/>
                <a:endCxn id="344"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344" name="Google Shape;344;p17"/>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sp>
          <p:nvSpPr>
            <p:cNvPr id="345" name="Google Shape;345;p17"/>
            <p:cNvSpPr/>
            <p:nvPr/>
          </p:nvSpPr>
          <p:spPr>
            <a:xfrm>
              <a:off x="999039" y="4701982"/>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46" name="Google Shape;346;p17"/>
            <p:cNvCxnSpPr>
              <a:stCxn id="345" idx="3"/>
            </p:cNvCxnSpPr>
            <p:nvPr/>
          </p:nvCxnSpPr>
          <p:spPr>
            <a:xfrm>
              <a:off x="1744938" y="4731196"/>
              <a:ext cx="539700" cy="0"/>
            </a:xfrm>
            <a:prstGeom prst="straightConnector1">
              <a:avLst/>
            </a:prstGeom>
            <a:noFill/>
            <a:ln w="9525" cap="flat" cmpd="sng">
              <a:solidFill>
                <a:schemeClr val="dk1"/>
              </a:solidFill>
              <a:prstDash val="solid"/>
              <a:round/>
              <a:headEnd type="none" w="med" len="med"/>
              <a:tailEnd type="none" w="med" len="med"/>
            </a:ln>
          </p:spPr>
        </p:cxnSp>
        <p:sp>
          <p:nvSpPr>
            <p:cNvPr id="347" name="Google Shape;347;p17"/>
            <p:cNvSpPr/>
            <p:nvPr/>
          </p:nvSpPr>
          <p:spPr>
            <a:xfrm>
              <a:off x="1003079" y="4824553"/>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48" name="Google Shape;348;p17"/>
            <p:cNvCxnSpPr>
              <a:stCxn id="347" idx="3"/>
            </p:cNvCxnSpPr>
            <p:nvPr/>
          </p:nvCxnSpPr>
          <p:spPr>
            <a:xfrm>
              <a:off x="1748978" y="4853767"/>
              <a:ext cx="539700" cy="0"/>
            </a:xfrm>
            <a:prstGeom prst="straightConnector1">
              <a:avLst/>
            </a:prstGeom>
            <a:noFill/>
            <a:ln w="9525" cap="flat" cmpd="sng">
              <a:solidFill>
                <a:schemeClr val="dk1"/>
              </a:solidFill>
              <a:prstDash val="solid"/>
              <a:round/>
              <a:headEnd type="none" w="med" len="med"/>
              <a:tailEnd type="none" w="med" len="med"/>
            </a:ln>
          </p:spPr>
        </p:cxnSp>
      </p:grpSp>
      <p:sp>
        <p:nvSpPr>
          <p:cNvPr id="349" name="Google Shape;349;p17"/>
          <p:cNvSpPr txBox="1"/>
          <p:nvPr/>
        </p:nvSpPr>
        <p:spPr>
          <a:xfrm>
            <a:off x="1372760" y="1474129"/>
            <a:ext cx="133887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dk1"/>
                </a:solidFill>
                <a:latin typeface="Calibri"/>
                <a:ea typeface="Calibri"/>
                <a:cs typeface="Calibri"/>
                <a:sym typeface="Calibri"/>
              </a:rPr>
              <a:t>Enormous pile of short reads</a:t>
            </a:r>
            <a:endParaRPr sz="1400" b="1">
              <a:solidFill>
                <a:schemeClr val="dk1"/>
              </a:solidFill>
              <a:latin typeface="Calibri"/>
              <a:ea typeface="Calibri"/>
              <a:cs typeface="Calibri"/>
              <a:sym typeface="Calibri"/>
            </a:endParaRPr>
          </a:p>
        </p:txBody>
      </p:sp>
      <p:grpSp>
        <p:nvGrpSpPr>
          <p:cNvPr id="350" name="Google Shape;350;p17"/>
          <p:cNvGrpSpPr/>
          <p:nvPr/>
        </p:nvGrpSpPr>
        <p:grpSpPr>
          <a:xfrm>
            <a:off x="4354525" y="1234024"/>
            <a:ext cx="3518712" cy="1852163"/>
            <a:chOff x="3077235" y="4325039"/>
            <a:chExt cx="4312090" cy="2269778"/>
          </a:xfrm>
        </p:grpSpPr>
        <p:sp>
          <p:nvSpPr>
            <p:cNvPr id="351" name="Google Shape;351;p17"/>
            <p:cNvSpPr/>
            <p:nvPr/>
          </p:nvSpPr>
          <p:spPr>
            <a:xfrm rot="5400000">
              <a:off x="4098391" y="3303883"/>
              <a:ext cx="2269778" cy="4312090"/>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17"/>
            <p:cNvSpPr txBox="1"/>
            <p:nvPr/>
          </p:nvSpPr>
          <p:spPr>
            <a:xfrm>
              <a:off x="3427754" y="4361305"/>
              <a:ext cx="968375" cy="2778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Region 1</a:t>
              </a:r>
              <a:endParaRPr/>
            </a:p>
          </p:txBody>
        </p:sp>
        <p:sp>
          <p:nvSpPr>
            <p:cNvPr id="353" name="Google Shape;353;p17"/>
            <p:cNvSpPr txBox="1"/>
            <p:nvPr/>
          </p:nvSpPr>
          <p:spPr>
            <a:xfrm>
              <a:off x="4746436" y="4361305"/>
              <a:ext cx="966787" cy="2778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Region 2</a:t>
              </a:r>
              <a:endParaRPr/>
            </a:p>
          </p:txBody>
        </p:sp>
        <p:sp>
          <p:nvSpPr>
            <p:cNvPr id="354" name="Google Shape;354;p17"/>
            <p:cNvSpPr txBox="1"/>
            <p:nvPr/>
          </p:nvSpPr>
          <p:spPr>
            <a:xfrm>
              <a:off x="6058769" y="4350722"/>
              <a:ext cx="968375" cy="2778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Region 3</a:t>
              </a:r>
              <a:endParaRPr/>
            </a:p>
          </p:txBody>
        </p:sp>
        <p:grpSp>
          <p:nvGrpSpPr>
            <p:cNvPr id="355" name="Google Shape;355;p17"/>
            <p:cNvGrpSpPr/>
            <p:nvPr/>
          </p:nvGrpSpPr>
          <p:grpSpPr>
            <a:xfrm>
              <a:off x="3077236" y="4690444"/>
              <a:ext cx="4226351" cy="1754328"/>
              <a:chOff x="3077236" y="4690444"/>
              <a:chExt cx="4226351" cy="1754328"/>
            </a:xfrm>
          </p:grpSpPr>
          <p:cxnSp>
            <p:nvCxnSpPr>
              <p:cNvPr id="356" name="Google Shape;356;p17"/>
              <p:cNvCxnSpPr/>
              <p:nvPr/>
            </p:nvCxnSpPr>
            <p:spPr>
              <a:xfrm>
                <a:off x="3176186" y="4719973"/>
                <a:ext cx="3833709" cy="0"/>
              </a:xfrm>
              <a:prstGeom prst="straightConnector1">
                <a:avLst/>
              </a:prstGeom>
              <a:noFill/>
              <a:ln w="38100" cap="flat" cmpd="dbl">
                <a:solidFill>
                  <a:schemeClr val="dk1"/>
                </a:solidFill>
                <a:prstDash val="solid"/>
                <a:round/>
                <a:headEnd type="none" w="med" len="med"/>
                <a:tailEnd type="none" w="med" len="med"/>
              </a:ln>
            </p:spPr>
          </p:cxnSp>
          <p:sp>
            <p:nvSpPr>
              <p:cNvPr id="357" name="Google Shape;357;p17"/>
              <p:cNvSpPr/>
              <p:nvPr/>
            </p:nvSpPr>
            <p:spPr>
              <a:xfrm>
                <a:off x="3636662" y="4892285"/>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sp>
            <p:nvSpPr>
              <p:cNvPr id="358" name="Google Shape;358;p17"/>
              <p:cNvSpPr/>
              <p:nvPr/>
            </p:nvSpPr>
            <p:spPr>
              <a:xfrm>
                <a:off x="3388943" y="4690444"/>
                <a:ext cx="839135"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359" name="Google Shape;359;p17"/>
              <p:cNvSpPr/>
              <p:nvPr/>
            </p:nvSpPr>
            <p:spPr>
              <a:xfrm>
                <a:off x="4694265" y="4690444"/>
                <a:ext cx="839135" cy="58428"/>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360" name="Google Shape;360;p17"/>
              <p:cNvSpPr/>
              <p:nvPr/>
            </p:nvSpPr>
            <p:spPr>
              <a:xfrm>
                <a:off x="5999586" y="4690444"/>
                <a:ext cx="839135"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nvGrpSpPr>
              <p:cNvPr id="361" name="Google Shape;361;p17"/>
              <p:cNvGrpSpPr/>
              <p:nvPr/>
            </p:nvGrpSpPr>
            <p:grpSpPr>
              <a:xfrm>
                <a:off x="3947953" y="5897072"/>
                <a:ext cx="1165464" cy="58428"/>
                <a:chOff x="533399" y="2819400"/>
                <a:chExt cx="1905001" cy="76200"/>
              </a:xfrm>
            </p:grpSpPr>
            <p:sp>
              <p:nvSpPr>
                <p:cNvPr id="362" name="Google Shape;362;p17"/>
                <p:cNvSpPr/>
                <p:nvPr/>
              </p:nvSpPr>
              <p:spPr>
                <a:xfrm>
                  <a:off x="533399" y="2819400"/>
                  <a:ext cx="4572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63" name="Google Shape;363;p17"/>
                <p:cNvCxnSpPr>
                  <a:stCxn id="362" idx="3"/>
                  <a:endCxn id="364" idx="1"/>
                </p:cNvCxnSpPr>
                <p:nvPr/>
              </p:nvCxnSpPr>
              <p:spPr>
                <a:xfrm>
                  <a:off x="990599" y="2857500"/>
                  <a:ext cx="762000" cy="0"/>
                </a:xfrm>
                <a:prstGeom prst="straightConnector1">
                  <a:avLst/>
                </a:prstGeom>
                <a:noFill/>
                <a:ln w="9525" cap="flat" cmpd="sng">
                  <a:solidFill>
                    <a:schemeClr val="dk1"/>
                  </a:solidFill>
                  <a:prstDash val="solid"/>
                  <a:round/>
                  <a:headEnd type="none" w="med" len="med"/>
                  <a:tailEnd type="none" w="med" len="med"/>
                </a:ln>
              </p:spPr>
            </p:cxnSp>
            <p:sp>
              <p:nvSpPr>
                <p:cNvPr id="364" name="Google Shape;364;p17"/>
                <p:cNvSpPr/>
                <p:nvPr/>
              </p:nvSpPr>
              <p:spPr>
                <a:xfrm>
                  <a:off x="1752600" y="2819400"/>
                  <a:ext cx="6858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65" name="Google Shape;365;p17"/>
              <p:cNvGrpSpPr/>
              <p:nvPr/>
            </p:nvGrpSpPr>
            <p:grpSpPr>
              <a:xfrm>
                <a:off x="3621623" y="5167195"/>
                <a:ext cx="1165462" cy="58428"/>
                <a:chOff x="533400" y="2514600"/>
                <a:chExt cx="1905000" cy="76200"/>
              </a:xfrm>
            </p:grpSpPr>
            <p:sp>
              <p:nvSpPr>
                <p:cNvPr id="366" name="Google Shape;366;p17"/>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67" name="Google Shape;367;p17"/>
                <p:cNvCxnSpPr>
                  <a:stCxn id="366" idx="3"/>
                  <a:endCxn id="368"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368" name="Google Shape;368;p17"/>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sp>
            <p:nvSpPr>
              <p:cNvPr id="369" name="Google Shape;369;p17"/>
              <p:cNvSpPr/>
              <p:nvPr/>
            </p:nvSpPr>
            <p:spPr>
              <a:xfrm>
                <a:off x="4132926" y="6018591"/>
                <a:ext cx="93238"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70" name="Google Shape;370;p17"/>
              <p:cNvCxnSpPr>
                <a:stCxn id="369" idx="3"/>
                <a:endCxn id="371" idx="1"/>
              </p:cNvCxnSpPr>
              <p:nvPr/>
            </p:nvCxnSpPr>
            <p:spPr>
              <a:xfrm>
                <a:off x="4226164" y="6047805"/>
                <a:ext cx="467700" cy="0"/>
              </a:xfrm>
              <a:prstGeom prst="straightConnector1">
                <a:avLst/>
              </a:prstGeom>
              <a:noFill/>
              <a:ln w="9525" cap="flat" cmpd="sng">
                <a:solidFill>
                  <a:schemeClr val="dk1"/>
                </a:solidFill>
                <a:prstDash val="solid"/>
                <a:round/>
                <a:headEnd type="none" w="med" len="med"/>
                <a:tailEnd type="none" w="med" len="med"/>
              </a:ln>
            </p:spPr>
          </p:cxnSp>
          <p:sp>
            <p:nvSpPr>
              <p:cNvPr id="371" name="Google Shape;371;p17"/>
              <p:cNvSpPr/>
              <p:nvPr/>
            </p:nvSpPr>
            <p:spPr>
              <a:xfrm>
                <a:off x="4693851" y="6018591"/>
                <a:ext cx="652661" cy="58428"/>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nvGrpSpPr>
              <p:cNvPr id="372" name="Google Shape;372;p17"/>
              <p:cNvGrpSpPr/>
              <p:nvPr/>
            </p:nvGrpSpPr>
            <p:grpSpPr>
              <a:xfrm>
                <a:off x="3389442" y="5047191"/>
                <a:ext cx="1258699" cy="58428"/>
                <a:chOff x="533401" y="2209800"/>
                <a:chExt cx="2057399" cy="76200"/>
              </a:xfrm>
            </p:grpSpPr>
            <p:sp>
              <p:nvSpPr>
                <p:cNvPr id="373" name="Google Shape;373;p17"/>
                <p:cNvSpPr/>
                <p:nvPr/>
              </p:nvSpPr>
              <p:spPr>
                <a:xfrm>
                  <a:off x="533401" y="2209800"/>
                  <a:ext cx="1371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74" name="Google Shape;374;p17"/>
                <p:cNvCxnSpPr>
                  <a:stCxn id="373" idx="3"/>
                  <a:endCxn id="375" idx="1"/>
                </p:cNvCxnSpPr>
                <p:nvPr/>
              </p:nvCxnSpPr>
              <p:spPr>
                <a:xfrm>
                  <a:off x="1905004" y="2247900"/>
                  <a:ext cx="5337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17"/>
                <p:cNvSpPr/>
                <p:nvPr/>
              </p:nvSpPr>
              <p:spPr>
                <a:xfrm>
                  <a:off x="2438400" y="22098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76" name="Google Shape;376;p17"/>
              <p:cNvGrpSpPr/>
              <p:nvPr/>
            </p:nvGrpSpPr>
            <p:grpSpPr>
              <a:xfrm>
                <a:off x="5673071" y="4921484"/>
                <a:ext cx="1165651" cy="497710"/>
                <a:chOff x="-405204" y="2856357"/>
                <a:chExt cx="1905296" cy="648843"/>
              </a:xfrm>
            </p:grpSpPr>
            <p:cxnSp>
              <p:nvCxnSpPr>
                <p:cNvPr id="377" name="Google Shape;377;p17"/>
                <p:cNvCxnSpPr>
                  <a:endCxn id="378" idx="1"/>
                </p:cNvCxnSpPr>
                <p:nvPr/>
              </p:nvCxnSpPr>
              <p:spPr>
                <a:xfrm>
                  <a:off x="-405204" y="2892957"/>
                  <a:ext cx="533700" cy="1500"/>
                </a:xfrm>
                <a:prstGeom prst="straightConnector1">
                  <a:avLst/>
                </a:prstGeom>
                <a:noFill/>
                <a:ln w="9525" cap="flat" cmpd="sng">
                  <a:solidFill>
                    <a:schemeClr val="dk1"/>
                  </a:solidFill>
                  <a:prstDash val="solid"/>
                  <a:round/>
                  <a:headEnd type="none" w="med" len="med"/>
                  <a:tailEnd type="none" w="med" len="med"/>
                </a:ln>
              </p:spPr>
            </p:cxnSp>
            <p:sp>
              <p:nvSpPr>
                <p:cNvPr id="378" name="Google Shape;378;p17"/>
                <p:cNvSpPr/>
                <p:nvPr/>
              </p:nvSpPr>
              <p:spPr>
                <a:xfrm>
                  <a:off x="128496" y="2856357"/>
                  <a:ext cx="1371596" cy="76200"/>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379" name="Google Shape;379;p17"/>
                <p:cNvSpPr/>
                <p:nvPr/>
              </p:nvSpPr>
              <p:spPr>
                <a:xfrm>
                  <a:off x="381000" y="3429000"/>
                  <a:ext cx="152399"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cxnSp>
            <p:nvCxnSpPr>
              <p:cNvPr id="380" name="Google Shape;380;p17"/>
              <p:cNvCxnSpPr/>
              <p:nvPr/>
            </p:nvCxnSpPr>
            <p:spPr>
              <a:xfrm>
                <a:off x="5906349" y="5073816"/>
                <a:ext cx="93238" cy="1218"/>
              </a:xfrm>
              <a:prstGeom prst="straightConnector1">
                <a:avLst/>
              </a:prstGeom>
              <a:noFill/>
              <a:ln w="9525" cap="flat" cmpd="sng">
                <a:solidFill>
                  <a:schemeClr val="dk1"/>
                </a:solidFill>
                <a:prstDash val="solid"/>
                <a:round/>
                <a:headEnd type="none" w="med" len="med"/>
                <a:tailEnd type="none" w="med" len="med"/>
              </a:ln>
            </p:spPr>
          </p:cxnSp>
          <p:cxnSp>
            <p:nvCxnSpPr>
              <p:cNvPr id="381" name="Google Shape;381;p17"/>
              <p:cNvCxnSpPr/>
              <p:nvPr/>
            </p:nvCxnSpPr>
            <p:spPr>
              <a:xfrm>
                <a:off x="6745487" y="5073816"/>
                <a:ext cx="326332" cy="1218"/>
              </a:xfrm>
              <a:prstGeom prst="straightConnector1">
                <a:avLst/>
              </a:prstGeom>
              <a:noFill/>
              <a:ln w="9525" cap="flat" cmpd="sng">
                <a:solidFill>
                  <a:schemeClr val="dk1"/>
                </a:solidFill>
                <a:prstDash val="solid"/>
                <a:round/>
                <a:headEnd type="none" w="med" len="med"/>
                <a:tailEnd type="none" w="med" len="med"/>
              </a:ln>
            </p:spPr>
          </p:cxnSp>
          <p:grpSp>
            <p:nvGrpSpPr>
              <p:cNvPr id="382" name="Google Shape;382;p17"/>
              <p:cNvGrpSpPr/>
              <p:nvPr/>
            </p:nvGrpSpPr>
            <p:grpSpPr>
              <a:xfrm>
                <a:off x="3077236" y="4924155"/>
                <a:ext cx="1351936" cy="58428"/>
                <a:chOff x="381001" y="1905000"/>
                <a:chExt cx="2209799" cy="76200"/>
              </a:xfrm>
            </p:grpSpPr>
            <p:sp>
              <p:nvSpPr>
                <p:cNvPr id="383" name="Google Shape;383;p17"/>
                <p:cNvSpPr/>
                <p:nvPr/>
              </p:nvSpPr>
              <p:spPr>
                <a:xfrm>
                  <a:off x="890497" y="1905000"/>
                  <a:ext cx="1371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84" name="Google Shape;384;p17"/>
                <p:cNvCxnSpPr>
                  <a:stCxn id="385" idx="3"/>
                  <a:endCxn id="383" idx="1"/>
                </p:cNvCxnSpPr>
                <p:nvPr/>
              </p:nvCxnSpPr>
              <p:spPr>
                <a:xfrm>
                  <a:off x="533401" y="1943100"/>
                  <a:ext cx="357000" cy="0"/>
                </a:xfrm>
                <a:prstGeom prst="straightConnector1">
                  <a:avLst/>
                </a:prstGeom>
                <a:noFill/>
                <a:ln w="9525" cap="flat" cmpd="sng">
                  <a:solidFill>
                    <a:schemeClr val="dk1"/>
                  </a:solidFill>
                  <a:prstDash val="solid"/>
                  <a:round/>
                  <a:headEnd type="none" w="med" len="med"/>
                  <a:tailEnd type="none" w="med" len="med"/>
                </a:ln>
              </p:spPr>
            </p:cxnSp>
            <p:cxnSp>
              <p:nvCxnSpPr>
                <p:cNvPr id="386" name="Google Shape;386;p17"/>
                <p:cNvCxnSpPr>
                  <a:stCxn id="383" idx="3"/>
                  <a:endCxn id="387" idx="1"/>
                </p:cNvCxnSpPr>
                <p:nvPr/>
              </p:nvCxnSpPr>
              <p:spPr>
                <a:xfrm>
                  <a:off x="2262100" y="1943100"/>
                  <a:ext cx="176100" cy="0"/>
                </a:xfrm>
                <a:prstGeom prst="straightConnector1">
                  <a:avLst/>
                </a:prstGeom>
                <a:noFill/>
                <a:ln w="9525" cap="flat" cmpd="sng">
                  <a:solidFill>
                    <a:schemeClr val="dk1"/>
                  </a:solidFill>
                  <a:prstDash val="solid"/>
                  <a:round/>
                  <a:headEnd type="none" w="med" len="med"/>
                  <a:tailEnd type="none" w="med" len="med"/>
                </a:ln>
              </p:spPr>
            </p:cxnSp>
            <p:sp>
              <p:nvSpPr>
                <p:cNvPr id="385" name="Google Shape;385;p17"/>
                <p:cNvSpPr/>
                <p:nvPr/>
              </p:nvSpPr>
              <p:spPr>
                <a:xfrm>
                  <a:off x="381001" y="1905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387" name="Google Shape;387;p17"/>
                <p:cNvSpPr/>
                <p:nvPr/>
              </p:nvSpPr>
              <p:spPr>
                <a:xfrm>
                  <a:off x="2438400" y="1905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sp>
            <p:nvSpPr>
              <p:cNvPr id="388" name="Google Shape;388;p17"/>
              <p:cNvSpPr/>
              <p:nvPr/>
            </p:nvSpPr>
            <p:spPr>
              <a:xfrm>
                <a:off x="6993203" y="4807300"/>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sp>
            <p:nvSpPr>
              <p:cNvPr id="389" name="Google Shape;389;p17"/>
              <p:cNvSpPr/>
              <p:nvPr/>
            </p:nvSpPr>
            <p:spPr>
              <a:xfrm>
                <a:off x="3077238" y="4690444"/>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sp>
            <p:nvSpPr>
              <p:cNvPr id="390" name="Google Shape;390;p17"/>
              <p:cNvSpPr/>
              <p:nvPr/>
            </p:nvSpPr>
            <p:spPr>
              <a:xfrm>
                <a:off x="5999587" y="5044592"/>
                <a:ext cx="839136" cy="58451"/>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391" name="Google Shape;391;p17"/>
              <p:cNvCxnSpPr>
                <a:stCxn id="387" idx="3"/>
              </p:cNvCxnSpPr>
              <p:nvPr/>
            </p:nvCxnSpPr>
            <p:spPr>
              <a:xfrm>
                <a:off x="4429172" y="4953369"/>
                <a:ext cx="264600" cy="1200"/>
              </a:xfrm>
              <a:prstGeom prst="straightConnector1">
                <a:avLst/>
              </a:prstGeom>
              <a:noFill/>
              <a:ln w="9525" cap="flat" cmpd="sng">
                <a:solidFill>
                  <a:schemeClr val="dk1"/>
                </a:solidFill>
                <a:prstDash val="solid"/>
                <a:round/>
                <a:headEnd type="none" w="med" len="med"/>
                <a:tailEnd type="none" w="med" len="med"/>
              </a:ln>
            </p:spPr>
          </p:cxnSp>
          <p:sp>
            <p:nvSpPr>
              <p:cNvPr id="392" name="Google Shape;392;p17"/>
              <p:cNvSpPr/>
              <p:nvPr/>
            </p:nvSpPr>
            <p:spPr>
              <a:xfrm>
                <a:off x="4694265" y="4922716"/>
                <a:ext cx="839135" cy="58428"/>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nvGrpSpPr>
              <p:cNvPr id="393" name="Google Shape;393;p17"/>
              <p:cNvGrpSpPr/>
              <p:nvPr/>
            </p:nvGrpSpPr>
            <p:grpSpPr>
              <a:xfrm>
                <a:off x="3621623" y="5291599"/>
                <a:ext cx="1165462" cy="58428"/>
                <a:chOff x="533400" y="2514600"/>
                <a:chExt cx="1905000" cy="76200"/>
              </a:xfrm>
            </p:grpSpPr>
            <p:sp>
              <p:nvSpPr>
                <p:cNvPr id="394" name="Google Shape;394;p17"/>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95" name="Google Shape;395;p17"/>
                <p:cNvCxnSpPr>
                  <a:stCxn id="394" idx="3"/>
                  <a:endCxn id="396"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396" name="Google Shape;396;p17"/>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397" name="Google Shape;397;p17"/>
              <p:cNvGrpSpPr/>
              <p:nvPr/>
            </p:nvGrpSpPr>
            <p:grpSpPr>
              <a:xfrm>
                <a:off x="3621623" y="5411307"/>
                <a:ext cx="1165462" cy="58428"/>
                <a:chOff x="533400" y="2514600"/>
                <a:chExt cx="1905000" cy="76200"/>
              </a:xfrm>
            </p:grpSpPr>
            <p:sp>
              <p:nvSpPr>
                <p:cNvPr id="398" name="Google Shape;398;p17"/>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399" name="Google Shape;399;p17"/>
                <p:cNvCxnSpPr>
                  <a:stCxn id="398" idx="3"/>
                  <a:endCxn id="400"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17"/>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01" name="Google Shape;401;p17"/>
              <p:cNvGrpSpPr/>
              <p:nvPr/>
            </p:nvGrpSpPr>
            <p:grpSpPr>
              <a:xfrm>
                <a:off x="3621623" y="5536770"/>
                <a:ext cx="1165462" cy="58428"/>
                <a:chOff x="533400" y="2514600"/>
                <a:chExt cx="1905000" cy="76200"/>
              </a:xfrm>
            </p:grpSpPr>
            <p:sp>
              <p:nvSpPr>
                <p:cNvPr id="402" name="Google Shape;402;p17"/>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03" name="Google Shape;403;p17"/>
                <p:cNvCxnSpPr>
                  <a:stCxn id="402" idx="3"/>
                  <a:endCxn id="404"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404" name="Google Shape;404;p17"/>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05" name="Google Shape;405;p17"/>
              <p:cNvGrpSpPr/>
              <p:nvPr/>
            </p:nvGrpSpPr>
            <p:grpSpPr>
              <a:xfrm>
                <a:off x="3621623" y="5661174"/>
                <a:ext cx="1165462" cy="58428"/>
                <a:chOff x="533400" y="2514600"/>
                <a:chExt cx="1905000" cy="76200"/>
              </a:xfrm>
            </p:grpSpPr>
            <p:sp>
              <p:nvSpPr>
                <p:cNvPr id="406" name="Google Shape;406;p17"/>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07" name="Google Shape;407;p17"/>
                <p:cNvCxnSpPr>
                  <a:stCxn id="406" idx="3"/>
                  <a:endCxn id="408"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408" name="Google Shape;408;p17"/>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09" name="Google Shape;409;p17"/>
              <p:cNvGrpSpPr/>
              <p:nvPr/>
            </p:nvGrpSpPr>
            <p:grpSpPr>
              <a:xfrm>
                <a:off x="3621623" y="5780882"/>
                <a:ext cx="1165462" cy="58428"/>
                <a:chOff x="533400" y="2514600"/>
                <a:chExt cx="1905000" cy="76200"/>
              </a:xfrm>
            </p:grpSpPr>
            <p:sp>
              <p:nvSpPr>
                <p:cNvPr id="410" name="Google Shape;410;p17"/>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11" name="Google Shape;411;p17"/>
                <p:cNvCxnSpPr>
                  <a:stCxn id="410" idx="3"/>
                  <a:endCxn id="412"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412" name="Google Shape;412;p17"/>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sp>
            <p:nvSpPr>
              <p:cNvPr id="413" name="Google Shape;413;p17"/>
              <p:cNvSpPr/>
              <p:nvPr/>
            </p:nvSpPr>
            <p:spPr>
              <a:xfrm>
                <a:off x="4690664" y="6154408"/>
                <a:ext cx="825939" cy="51594"/>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14" name="Google Shape;414;p17"/>
              <p:cNvCxnSpPr>
                <a:stCxn id="413" idx="3"/>
              </p:cNvCxnSpPr>
              <p:nvPr/>
            </p:nvCxnSpPr>
            <p:spPr>
              <a:xfrm>
                <a:off x="5516603" y="6180205"/>
                <a:ext cx="464700" cy="1200"/>
              </a:xfrm>
              <a:prstGeom prst="straightConnector1">
                <a:avLst/>
              </a:prstGeom>
              <a:noFill/>
              <a:ln w="9525" cap="flat" cmpd="sng">
                <a:solidFill>
                  <a:schemeClr val="dk1"/>
                </a:solidFill>
                <a:prstDash val="solid"/>
                <a:round/>
                <a:headEnd type="none" w="med" len="med"/>
                <a:tailEnd type="none" w="med" len="med"/>
              </a:ln>
            </p:spPr>
          </p:cxnSp>
          <p:sp>
            <p:nvSpPr>
              <p:cNvPr id="415" name="Google Shape;415;p17"/>
              <p:cNvSpPr/>
              <p:nvPr/>
            </p:nvSpPr>
            <p:spPr>
              <a:xfrm>
                <a:off x="4690659" y="6277735"/>
                <a:ext cx="825939" cy="51594"/>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16" name="Google Shape;416;p17"/>
              <p:cNvCxnSpPr>
                <a:stCxn id="415" idx="3"/>
              </p:cNvCxnSpPr>
              <p:nvPr/>
            </p:nvCxnSpPr>
            <p:spPr>
              <a:xfrm>
                <a:off x="5516598" y="6303532"/>
                <a:ext cx="464700" cy="1200"/>
              </a:xfrm>
              <a:prstGeom prst="straightConnector1">
                <a:avLst/>
              </a:prstGeom>
              <a:noFill/>
              <a:ln w="9525" cap="flat" cmpd="sng">
                <a:solidFill>
                  <a:schemeClr val="dk1"/>
                </a:solidFill>
                <a:prstDash val="solid"/>
                <a:round/>
                <a:headEnd type="none" w="med" len="med"/>
                <a:tailEnd type="none" w="med" len="med"/>
              </a:ln>
            </p:spPr>
          </p:cxnSp>
          <p:sp>
            <p:nvSpPr>
              <p:cNvPr id="417" name="Google Shape;417;p17"/>
              <p:cNvSpPr/>
              <p:nvPr/>
            </p:nvSpPr>
            <p:spPr>
              <a:xfrm>
                <a:off x="4690603" y="6393178"/>
                <a:ext cx="825939" cy="51594"/>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18" name="Google Shape;418;p17"/>
              <p:cNvCxnSpPr>
                <a:stCxn id="417" idx="3"/>
              </p:cNvCxnSpPr>
              <p:nvPr/>
            </p:nvCxnSpPr>
            <p:spPr>
              <a:xfrm>
                <a:off x="5516542" y="6418975"/>
                <a:ext cx="464700" cy="1200"/>
              </a:xfrm>
              <a:prstGeom prst="straightConnector1">
                <a:avLst/>
              </a:prstGeom>
              <a:noFill/>
              <a:ln w="9525" cap="flat" cmpd="sng">
                <a:solidFill>
                  <a:schemeClr val="dk1"/>
                </a:solidFill>
                <a:prstDash val="solid"/>
                <a:round/>
                <a:headEnd type="none" w="med" len="med"/>
                <a:tailEnd type="none" w="med" len="med"/>
              </a:ln>
            </p:spPr>
          </p:cxnSp>
          <p:cxnSp>
            <p:nvCxnSpPr>
              <p:cNvPr id="419" name="Google Shape;419;p17"/>
              <p:cNvCxnSpPr>
                <a:endCxn id="420" idx="1"/>
              </p:cNvCxnSpPr>
              <p:nvPr/>
            </p:nvCxnSpPr>
            <p:spPr>
              <a:xfrm>
                <a:off x="4587464" y="5076423"/>
                <a:ext cx="103200" cy="1200"/>
              </a:xfrm>
              <a:prstGeom prst="straightConnector1">
                <a:avLst/>
              </a:prstGeom>
              <a:noFill/>
              <a:ln w="9525" cap="flat" cmpd="sng">
                <a:solidFill>
                  <a:schemeClr val="dk1"/>
                </a:solidFill>
                <a:prstDash val="solid"/>
                <a:round/>
                <a:headEnd type="none" w="med" len="med"/>
                <a:tailEnd type="none" w="med" len="med"/>
              </a:ln>
            </p:spPr>
          </p:cxnSp>
          <p:sp>
            <p:nvSpPr>
              <p:cNvPr id="420" name="Google Shape;420;p17"/>
              <p:cNvSpPr/>
              <p:nvPr/>
            </p:nvSpPr>
            <p:spPr>
              <a:xfrm>
                <a:off x="4690664" y="5051816"/>
                <a:ext cx="825941" cy="51614"/>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21" name="Google Shape;421;p17"/>
              <p:cNvCxnSpPr>
                <a:stCxn id="420" idx="3"/>
              </p:cNvCxnSpPr>
              <p:nvPr/>
            </p:nvCxnSpPr>
            <p:spPr>
              <a:xfrm rot="10800000" flipH="1">
                <a:off x="5516605" y="5076423"/>
                <a:ext cx="276600" cy="1200"/>
              </a:xfrm>
              <a:prstGeom prst="straightConnector1">
                <a:avLst/>
              </a:prstGeom>
              <a:noFill/>
              <a:ln w="9525" cap="flat" cmpd="sng">
                <a:solidFill>
                  <a:schemeClr val="dk1"/>
                </a:solidFill>
                <a:prstDash val="solid"/>
                <a:round/>
                <a:headEnd type="none" w="med" len="med"/>
                <a:tailEnd type="none" w="med" len="med"/>
              </a:ln>
            </p:spPr>
          </p:cxnSp>
          <p:sp>
            <p:nvSpPr>
              <p:cNvPr id="422" name="Google Shape;422;p17"/>
              <p:cNvSpPr/>
              <p:nvPr/>
            </p:nvSpPr>
            <p:spPr>
              <a:xfrm>
                <a:off x="6009111" y="5167195"/>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23" name="Google Shape;423;p17"/>
              <p:cNvCxnSpPr>
                <a:stCxn id="422" idx="3"/>
              </p:cNvCxnSpPr>
              <p:nvPr/>
            </p:nvCxnSpPr>
            <p:spPr>
              <a:xfrm>
                <a:off x="6755010" y="5196409"/>
                <a:ext cx="539700" cy="0"/>
              </a:xfrm>
              <a:prstGeom prst="straightConnector1">
                <a:avLst/>
              </a:prstGeom>
              <a:noFill/>
              <a:ln w="9525" cap="flat" cmpd="sng">
                <a:solidFill>
                  <a:schemeClr val="dk1"/>
                </a:solidFill>
                <a:prstDash val="solid"/>
                <a:round/>
                <a:headEnd type="none" w="med" len="med"/>
                <a:tailEnd type="none" w="med" len="med"/>
              </a:ln>
            </p:spPr>
          </p:cxnSp>
          <p:sp>
            <p:nvSpPr>
              <p:cNvPr id="424" name="Google Shape;424;p17"/>
              <p:cNvSpPr/>
              <p:nvPr/>
            </p:nvSpPr>
            <p:spPr>
              <a:xfrm>
                <a:off x="6013948" y="5289412"/>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25" name="Google Shape;425;p17"/>
              <p:cNvCxnSpPr>
                <a:stCxn id="424" idx="3"/>
              </p:cNvCxnSpPr>
              <p:nvPr/>
            </p:nvCxnSpPr>
            <p:spPr>
              <a:xfrm>
                <a:off x="6759847" y="5318626"/>
                <a:ext cx="539700" cy="0"/>
              </a:xfrm>
              <a:prstGeom prst="straightConnector1">
                <a:avLst/>
              </a:prstGeom>
              <a:noFill/>
              <a:ln w="9525" cap="flat" cmpd="sng">
                <a:solidFill>
                  <a:schemeClr val="dk1"/>
                </a:solidFill>
                <a:prstDash val="solid"/>
                <a:round/>
                <a:headEnd type="none" w="med" len="med"/>
                <a:tailEnd type="none" w="med" len="med"/>
              </a:ln>
            </p:spPr>
          </p:cxnSp>
          <p:sp>
            <p:nvSpPr>
              <p:cNvPr id="426" name="Google Shape;426;p17"/>
              <p:cNvSpPr/>
              <p:nvPr/>
            </p:nvSpPr>
            <p:spPr>
              <a:xfrm>
                <a:off x="6017988" y="5411983"/>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27" name="Google Shape;427;p17"/>
              <p:cNvCxnSpPr>
                <a:stCxn id="426" idx="3"/>
              </p:cNvCxnSpPr>
              <p:nvPr/>
            </p:nvCxnSpPr>
            <p:spPr>
              <a:xfrm>
                <a:off x="6763887" y="5441197"/>
                <a:ext cx="5397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428" name="Google Shape;428;p17"/>
          <p:cNvCxnSpPr>
            <a:endCxn id="351" idx="2"/>
          </p:cNvCxnSpPr>
          <p:nvPr/>
        </p:nvCxnSpPr>
        <p:spPr>
          <a:xfrm rot="10800000" flipH="1">
            <a:off x="2697925" y="2160106"/>
            <a:ext cx="1656600" cy="957900"/>
          </a:xfrm>
          <a:prstGeom prst="bentConnector3">
            <a:avLst>
              <a:gd name="adj1" fmla="val 26022"/>
            </a:avLst>
          </a:prstGeom>
          <a:noFill/>
          <a:ln w="76200" cap="flat" cmpd="sng">
            <a:solidFill>
              <a:schemeClr val="accent3"/>
            </a:solidFill>
            <a:prstDash val="solid"/>
            <a:round/>
            <a:headEnd type="none" w="sm" len="sm"/>
            <a:tailEnd type="stealth" w="med" len="med"/>
          </a:ln>
        </p:spPr>
      </p:cxnSp>
      <p:sp>
        <p:nvSpPr>
          <p:cNvPr id="429" name="Google Shape;429;p17"/>
          <p:cNvSpPr txBox="1"/>
          <p:nvPr/>
        </p:nvSpPr>
        <p:spPr>
          <a:xfrm>
            <a:off x="3214062" y="2178304"/>
            <a:ext cx="715922" cy="2762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Easy</a:t>
            </a:r>
            <a:endParaRPr sz="1600" dirty="0">
              <a:solidFill>
                <a:schemeClr val="dk1"/>
              </a:solidFill>
              <a:latin typeface="Calibri"/>
              <a:ea typeface="Calibri"/>
              <a:cs typeface="Calibri"/>
              <a:sym typeface="Calibri"/>
            </a:endParaRPr>
          </a:p>
        </p:txBody>
      </p:sp>
      <p:sp>
        <p:nvSpPr>
          <p:cNvPr id="161" name="Rectangle 160">
            <a:extLst>
              <a:ext uri="{FF2B5EF4-FFF2-40B4-BE49-F238E27FC236}">
                <a16:creationId xmlns:a16="http://schemas.microsoft.com/office/drawing/2014/main" id="{0F8A99E4-F0D5-5E4D-94A5-4CFD4400725C}"/>
              </a:ext>
            </a:extLst>
          </p:cNvPr>
          <p:cNvSpPr/>
          <p:nvPr/>
        </p:nvSpPr>
        <p:spPr>
          <a:xfrm>
            <a:off x="2608806" y="4728222"/>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15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225" name="Rectangle 224">
            <a:extLst>
              <a:ext uri="{FF2B5EF4-FFF2-40B4-BE49-F238E27FC236}">
                <a16:creationId xmlns:a16="http://schemas.microsoft.com/office/drawing/2014/main" id="{8926C5B5-743E-C341-855A-CAB6C752FFF5}"/>
              </a:ext>
            </a:extLst>
          </p:cNvPr>
          <p:cNvSpPr/>
          <p:nvPr/>
        </p:nvSpPr>
        <p:spPr>
          <a:xfrm>
            <a:off x="2608806" y="4737100"/>
            <a:ext cx="3309393"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Google Shape;435;p18"/>
          <p:cNvSpPr txBox="1">
            <a:spLocks noGrp="1"/>
          </p:cNvSpPr>
          <p:nvPr>
            <p:ph type="title"/>
          </p:nvPr>
        </p:nvSpPr>
        <p:spPr>
          <a:xfrm>
            <a:off x="1765857" y="205979"/>
            <a:ext cx="7200589" cy="557208"/>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FFFFFF"/>
              </a:buClr>
              <a:buSzPts val="2400"/>
              <a:buFont typeface="Calibri"/>
              <a:buNone/>
            </a:pPr>
            <a:r>
              <a:rPr lang="en-US" sz="2400" b="1" i="0" u="none" strike="noStrike" cap="none" dirty="0">
                <a:solidFill>
                  <a:srgbClr val="FFFFFF"/>
                </a:solidFill>
                <a:latin typeface="Calibri"/>
                <a:ea typeface="Calibri"/>
                <a:cs typeface="Calibri"/>
                <a:sym typeface="Calibri"/>
              </a:rPr>
              <a:t>Complication: </a:t>
            </a:r>
            <a:r>
              <a:rPr lang="en-US" sz="2400" b="0" i="0" u="none" strike="noStrike" cap="none" dirty="0">
                <a:solidFill>
                  <a:srgbClr val="FFFFFF"/>
                </a:solidFill>
                <a:latin typeface="Calibri"/>
                <a:ea typeface="Calibri"/>
                <a:cs typeface="Calibri"/>
                <a:sym typeface="Calibri"/>
              </a:rPr>
              <a:t>mismatches, indels, duplicated regions…</a:t>
            </a:r>
            <a:endParaRPr sz="2400" b="0" i="0" u="none" strike="noStrike" cap="none" dirty="0">
              <a:solidFill>
                <a:srgbClr val="FFFFFF"/>
              </a:solidFill>
              <a:latin typeface="Calibri"/>
              <a:ea typeface="Calibri"/>
              <a:cs typeface="Calibri"/>
              <a:sym typeface="Calibri"/>
            </a:endParaRPr>
          </a:p>
        </p:txBody>
      </p:sp>
      <p:grpSp>
        <p:nvGrpSpPr>
          <p:cNvPr id="436" name="Google Shape;436;p18"/>
          <p:cNvGrpSpPr/>
          <p:nvPr/>
        </p:nvGrpSpPr>
        <p:grpSpPr>
          <a:xfrm>
            <a:off x="1372481" y="1234025"/>
            <a:ext cx="6684962" cy="3493933"/>
            <a:chOff x="561510" y="1704946"/>
            <a:chExt cx="8192249" cy="4281724"/>
          </a:xfrm>
        </p:grpSpPr>
        <p:sp>
          <p:nvSpPr>
            <p:cNvPr id="437" name="Google Shape;437;p18"/>
            <p:cNvSpPr/>
            <p:nvPr/>
          </p:nvSpPr>
          <p:spPr>
            <a:xfrm>
              <a:off x="561510" y="2808086"/>
              <a:ext cx="1616394" cy="2808075"/>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38" name="Google Shape;438;p18"/>
            <p:cNvGrpSpPr/>
            <p:nvPr/>
          </p:nvGrpSpPr>
          <p:grpSpPr>
            <a:xfrm>
              <a:off x="633117" y="2943431"/>
              <a:ext cx="1497022" cy="2540963"/>
              <a:chOff x="902565" y="2342018"/>
              <a:chExt cx="1497022" cy="2540963"/>
            </a:xfrm>
          </p:grpSpPr>
          <p:grpSp>
            <p:nvGrpSpPr>
              <p:cNvPr id="439" name="Google Shape;439;p18"/>
              <p:cNvGrpSpPr/>
              <p:nvPr/>
            </p:nvGrpSpPr>
            <p:grpSpPr>
              <a:xfrm>
                <a:off x="1005811" y="3470074"/>
                <a:ext cx="1290526" cy="51594"/>
                <a:chOff x="533400" y="2819400"/>
                <a:chExt cx="1905000" cy="76200"/>
              </a:xfrm>
            </p:grpSpPr>
            <p:sp>
              <p:nvSpPr>
                <p:cNvPr id="440" name="Google Shape;440;p18"/>
                <p:cNvSpPr/>
                <p:nvPr/>
              </p:nvSpPr>
              <p:spPr>
                <a:xfrm>
                  <a:off x="533400" y="2819400"/>
                  <a:ext cx="4572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41" name="Google Shape;441;p18"/>
                <p:cNvCxnSpPr>
                  <a:stCxn id="440" idx="3"/>
                  <a:endCxn id="442" idx="1"/>
                </p:cNvCxnSpPr>
                <p:nvPr/>
              </p:nvCxnSpPr>
              <p:spPr>
                <a:xfrm>
                  <a:off x="990600" y="2857500"/>
                  <a:ext cx="762000" cy="0"/>
                </a:xfrm>
                <a:prstGeom prst="straightConnector1">
                  <a:avLst/>
                </a:prstGeom>
                <a:noFill/>
                <a:ln w="9525" cap="flat" cmpd="sng">
                  <a:solidFill>
                    <a:schemeClr val="dk1"/>
                  </a:solidFill>
                  <a:prstDash val="solid"/>
                  <a:round/>
                  <a:headEnd type="none" w="med" len="med"/>
                  <a:tailEnd type="none" w="med" len="med"/>
                </a:ln>
              </p:spPr>
            </p:cxnSp>
            <p:sp>
              <p:nvSpPr>
                <p:cNvPr id="442" name="Google Shape;442;p18"/>
                <p:cNvSpPr/>
                <p:nvPr/>
              </p:nvSpPr>
              <p:spPr>
                <a:xfrm>
                  <a:off x="1752600" y="2819400"/>
                  <a:ext cx="6858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43" name="Google Shape;443;p18"/>
              <p:cNvGrpSpPr/>
              <p:nvPr/>
            </p:nvGrpSpPr>
            <p:grpSpPr>
              <a:xfrm>
                <a:off x="1005811" y="2592616"/>
                <a:ext cx="1290528" cy="51594"/>
                <a:chOff x="533400" y="2514600"/>
                <a:chExt cx="1905000" cy="76200"/>
              </a:xfrm>
            </p:grpSpPr>
            <p:sp>
              <p:nvSpPr>
                <p:cNvPr id="444" name="Google Shape;444;p18"/>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45" name="Google Shape;445;p18"/>
                <p:cNvCxnSpPr>
                  <a:stCxn id="444" idx="3"/>
                  <a:endCxn id="446"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446" name="Google Shape;446;p18"/>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47" name="Google Shape;447;p18"/>
              <p:cNvGrpSpPr/>
              <p:nvPr/>
            </p:nvGrpSpPr>
            <p:grpSpPr>
              <a:xfrm>
                <a:off x="1005812" y="3595373"/>
                <a:ext cx="1290533" cy="51594"/>
                <a:chOff x="533400" y="3124200"/>
                <a:chExt cx="1905000" cy="76200"/>
              </a:xfrm>
            </p:grpSpPr>
            <p:sp>
              <p:nvSpPr>
                <p:cNvPr id="448" name="Google Shape;448;p18"/>
                <p:cNvSpPr/>
                <p:nvPr/>
              </p:nvSpPr>
              <p:spPr>
                <a:xfrm>
                  <a:off x="533400" y="3124200"/>
                  <a:ext cx="1524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49" name="Google Shape;449;p18"/>
                <p:cNvCxnSpPr>
                  <a:stCxn id="448" idx="3"/>
                  <a:endCxn id="450" idx="1"/>
                </p:cNvCxnSpPr>
                <p:nvPr/>
              </p:nvCxnSpPr>
              <p:spPr>
                <a:xfrm>
                  <a:off x="685800" y="3162300"/>
                  <a:ext cx="686100" cy="0"/>
                </a:xfrm>
                <a:prstGeom prst="straightConnector1">
                  <a:avLst/>
                </a:prstGeom>
                <a:noFill/>
                <a:ln w="9525" cap="flat" cmpd="sng">
                  <a:solidFill>
                    <a:schemeClr val="dk1"/>
                  </a:solidFill>
                  <a:prstDash val="solid"/>
                  <a:round/>
                  <a:headEnd type="none" w="med" len="med"/>
                  <a:tailEnd type="none" w="med" len="med"/>
                </a:ln>
              </p:spPr>
            </p:cxnSp>
            <p:sp>
              <p:nvSpPr>
                <p:cNvPr id="450" name="Google Shape;450;p18"/>
                <p:cNvSpPr/>
                <p:nvPr/>
              </p:nvSpPr>
              <p:spPr>
                <a:xfrm>
                  <a:off x="1371600" y="3124200"/>
                  <a:ext cx="10668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51" name="Google Shape;451;p18"/>
              <p:cNvGrpSpPr/>
              <p:nvPr/>
            </p:nvGrpSpPr>
            <p:grpSpPr>
              <a:xfrm>
                <a:off x="1005811" y="2467317"/>
                <a:ext cx="1393770" cy="51594"/>
                <a:chOff x="533400" y="2209800"/>
                <a:chExt cx="2057400" cy="76200"/>
              </a:xfrm>
            </p:grpSpPr>
            <p:sp>
              <p:nvSpPr>
                <p:cNvPr id="452" name="Google Shape;452;p18"/>
                <p:cNvSpPr/>
                <p:nvPr/>
              </p:nvSpPr>
              <p:spPr>
                <a:xfrm>
                  <a:off x="533400" y="2209800"/>
                  <a:ext cx="1371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53" name="Google Shape;453;p18"/>
                <p:cNvCxnSpPr>
                  <a:stCxn id="452" idx="3"/>
                  <a:endCxn id="454" idx="1"/>
                </p:cNvCxnSpPr>
                <p:nvPr/>
              </p:nvCxnSpPr>
              <p:spPr>
                <a:xfrm>
                  <a:off x="1905000" y="2247900"/>
                  <a:ext cx="533400" cy="0"/>
                </a:xfrm>
                <a:prstGeom prst="straightConnector1">
                  <a:avLst/>
                </a:prstGeom>
                <a:noFill/>
                <a:ln w="9525" cap="flat" cmpd="sng">
                  <a:solidFill>
                    <a:schemeClr val="dk1"/>
                  </a:solidFill>
                  <a:prstDash val="solid"/>
                  <a:round/>
                  <a:headEnd type="none" w="med" len="med"/>
                  <a:tailEnd type="none" w="med" len="med"/>
                </a:ln>
              </p:spPr>
            </p:cxnSp>
            <p:sp>
              <p:nvSpPr>
                <p:cNvPr id="454" name="Google Shape;454;p18"/>
                <p:cNvSpPr/>
                <p:nvPr/>
              </p:nvSpPr>
              <p:spPr>
                <a:xfrm>
                  <a:off x="2438400" y="22098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55" name="Google Shape;455;p18"/>
              <p:cNvGrpSpPr/>
              <p:nvPr/>
            </p:nvGrpSpPr>
            <p:grpSpPr>
              <a:xfrm>
                <a:off x="902568" y="3721586"/>
                <a:ext cx="1393770" cy="51614"/>
                <a:chOff x="381000" y="3429000"/>
                <a:chExt cx="2057400" cy="76200"/>
              </a:xfrm>
            </p:grpSpPr>
            <p:cxnSp>
              <p:nvCxnSpPr>
                <p:cNvPr id="456" name="Google Shape;456;p18"/>
                <p:cNvCxnSpPr>
                  <a:stCxn id="457" idx="3"/>
                  <a:endCxn id="458" idx="1"/>
                </p:cNvCxnSpPr>
                <p:nvPr/>
              </p:nvCxnSpPr>
              <p:spPr>
                <a:xfrm>
                  <a:off x="533400" y="3467100"/>
                  <a:ext cx="5334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18"/>
                <p:cNvSpPr/>
                <p:nvPr/>
              </p:nvSpPr>
              <p:spPr>
                <a:xfrm>
                  <a:off x="1066800" y="3429000"/>
                  <a:ext cx="13716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457" name="Google Shape;457;p18"/>
                <p:cNvSpPr/>
                <p:nvPr/>
              </p:nvSpPr>
              <p:spPr>
                <a:xfrm>
                  <a:off x="381000" y="3429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59" name="Google Shape;459;p18"/>
              <p:cNvGrpSpPr/>
              <p:nvPr/>
            </p:nvGrpSpPr>
            <p:grpSpPr>
              <a:xfrm>
                <a:off x="902569" y="3846967"/>
                <a:ext cx="1497018" cy="51614"/>
                <a:chOff x="381000" y="3733800"/>
                <a:chExt cx="2209800" cy="76200"/>
              </a:xfrm>
            </p:grpSpPr>
            <p:cxnSp>
              <p:nvCxnSpPr>
                <p:cNvPr id="460" name="Google Shape;460;p18"/>
                <p:cNvCxnSpPr>
                  <a:stCxn id="461" idx="3"/>
                  <a:endCxn id="462" idx="1"/>
                </p:cNvCxnSpPr>
                <p:nvPr/>
              </p:nvCxnSpPr>
              <p:spPr>
                <a:xfrm>
                  <a:off x="533400" y="3771900"/>
                  <a:ext cx="152400" cy="0"/>
                </a:xfrm>
                <a:prstGeom prst="straightConnector1">
                  <a:avLst/>
                </a:prstGeom>
                <a:noFill/>
                <a:ln w="9525" cap="flat" cmpd="sng">
                  <a:solidFill>
                    <a:schemeClr val="dk1"/>
                  </a:solidFill>
                  <a:prstDash val="solid"/>
                  <a:round/>
                  <a:headEnd type="none" w="med" len="med"/>
                  <a:tailEnd type="none" w="med" len="med"/>
                </a:ln>
              </p:spPr>
            </p:cxnSp>
            <p:sp>
              <p:nvSpPr>
                <p:cNvPr id="462" name="Google Shape;462;p18"/>
                <p:cNvSpPr/>
                <p:nvPr/>
              </p:nvSpPr>
              <p:spPr>
                <a:xfrm>
                  <a:off x="685800" y="3733800"/>
                  <a:ext cx="12192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63" name="Google Shape;463;p18"/>
                <p:cNvCxnSpPr>
                  <a:stCxn id="462" idx="3"/>
                  <a:endCxn id="464" idx="1"/>
                </p:cNvCxnSpPr>
                <p:nvPr/>
              </p:nvCxnSpPr>
              <p:spPr>
                <a:xfrm>
                  <a:off x="1905000" y="3771900"/>
                  <a:ext cx="533400" cy="0"/>
                </a:xfrm>
                <a:prstGeom prst="straightConnector1">
                  <a:avLst/>
                </a:prstGeom>
                <a:noFill/>
                <a:ln w="9525" cap="flat" cmpd="sng">
                  <a:solidFill>
                    <a:schemeClr val="dk1"/>
                  </a:solidFill>
                  <a:prstDash val="solid"/>
                  <a:round/>
                  <a:headEnd type="none" w="med" len="med"/>
                  <a:tailEnd type="none" w="med" len="med"/>
                </a:ln>
              </p:spPr>
            </p:cxnSp>
            <p:sp>
              <p:nvSpPr>
                <p:cNvPr id="461" name="Google Shape;461;p18"/>
                <p:cNvSpPr/>
                <p:nvPr/>
              </p:nvSpPr>
              <p:spPr>
                <a:xfrm>
                  <a:off x="381000" y="37338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464" name="Google Shape;464;p18"/>
                <p:cNvSpPr/>
                <p:nvPr/>
              </p:nvSpPr>
              <p:spPr>
                <a:xfrm>
                  <a:off x="2438400" y="37338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65" name="Google Shape;465;p18"/>
              <p:cNvGrpSpPr/>
              <p:nvPr/>
            </p:nvGrpSpPr>
            <p:grpSpPr>
              <a:xfrm>
                <a:off x="1005811" y="3971271"/>
                <a:ext cx="1393772" cy="51594"/>
                <a:chOff x="533400" y="4038600"/>
                <a:chExt cx="2057400" cy="76200"/>
              </a:xfrm>
            </p:grpSpPr>
            <p:sp>
              <p:nvSpPr>
                <p:cNvPr id="466" name="Google Shape;466;p18"/>
                <p:cNvSpPr/>
                <p:nvPr/>
              </p:nvSpPr>
              <p:spPr>
                <a:xfrm>
                  <a:off x="533400" y="4038600"/>
                  <a:ext cx="12192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67" name="Google Shape;467;p18"/>
                <p:cNvCxnSpPr>
                  <a:stCxn id="466" idx="3"/>
                  <a:endCxn id="468" idx="1"/>
                </p:cNvCxnSpPr>
                <p:nvPr/>
              </p:nvCxnSpPr>
              <p:spPr>
                <a:xfrm>
                  <a:off x="1752600" y="4076700"/>
                  <a:ext cx="686100" cy="0"/>
                </a:xfrm>
                <a:prstGeom prst="straightConnector1">
                  <a:avLst/>
                </a:prstGeom>
                <a:noFill/>
                <a:ln w="9525" cap="flat" cmpd="sng">
                  <a:solidFill>
                    <a:schemeClr val="dk1"/>
                  </a:solidFill>
                  <a:prstDash val="solid"/>
                  <a:round/>
                  <a:headEnd type="none" w="med" len="med"/>
                  <a:tailEnd type="none" w="med" len="med"/>
                </a:ln>
              </p:spPr>
            </p:cxnSp>
            <p:sp>
              <p:nvSpPr>
                <p:cNvPr id="468" name="Google Shape;468;p18"/>
                <p:cNvSpPr/>
                <p:nvPr/>
              </p:nvSpPr>
              <p:spPr>
                <a:xfrm>
                  <a:off x="2438400" y="40386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69" name="Google Shape;469;p18"/>
              <p:cNvGrpSpPr/>
              <p:nvPr/>
            </p:nvGrpSpPr>
            <p:grpSpPr>
              <a:xfrm>
                <a:off x="902565" y="2342018"/>
                <a:ext cx="1497012" cy="51594"/>
                <a:chOff x="381000" y="1905000"/>
                <a:chExt cx="2209800" cy="76200"/>
              </a:xfrm>
            </p:grpSpPr>
            <p:sp>
              <p:nvSpPr>
                <p:cNvPr id="470" name="Google Shape;470;p18"/>
                <p:cNvSpPr/>
                <p:nvPr/>
              </p:nvSpPr>
              <p:spPr>
                <a:xfrm>
                  <a:off x="890494" y="1905000"/>
                  <a:ext cx="1371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71" name="Google Shape;471;p18"/>
                <p:cNvCxnSpPr>
                  <a:stCxn id="472" idx="3"/>
                  <a:endCxn id="470" idx="1"/>
                </p:cNvCxnSpPr>
                <p:nvPr/>
              </p:nvCxnSpPr>
              <p:spPr>
                <a:xfrm>
                  <a:off x="533400" y="1943100"/>
                  <a:ext cx="357000" cy="0"/>
                </a:xfrm>
                <a:prstGeom prst="straightConnector1">
                  <a:avLst/>
                </a:prstGeom>
                <a:noFill/>
                <a:ln w="9525" cap="flat" cmpd="sng">
                  <a:solidFill>
                    <a:schemeClr val="dk1"/>
                  </a:solidFill>
                  <a:prstDash val="solid"/>
                  <a:round/>
                  <a:headEnd type="none" w="med" len="med"/>
                  <a:tailEnd type="none" w="med" len="med"/>
                </a:ln>
              </p:spPr>
            </p:cxnSp>
            <p:cxnSp>
              <p:nvCxnSpPr>
                <p:cNvPr id="473" name="Google Shape;473;p18"/>
                <p:cNvCxnSpPr>
                  <a:stCxn id="470" idx="3"/>
                  <a:endCxn id="474" idx="1"/>
                </p:cNvCxnSpPr>
                <p:nvPr/>
              </p:nvCxnSpPr>
              <p:spPr>
                <a:xfrm>
                  <a:off x="2262094" y="1943100"/>
                  <a:ext cx="176400" cy="0"/>
                </a:xfrm>
                <a:prstGeom prst="straightConnector1">
                  <a:avLst/>
                </a:prstGeom>
                <a:noFill/>
                <a:ln w="9525" cap="flat" cmpd="sng">
                  <a:solidFill>
                    <a:schemeClr val="dk1"/>
                  </a:solidFill>
                  <a:prstDash val="solid"/>
                  <a:round/>
                  <a:headEnd type="none" w="med" len="med"/>
                  <a:tailEnd type="none" w="med" len="med"/>
                </a:ln>
              </p:spPr>
            </p:cxnSp>
            <p:sp>
              <p:nvSpPr>
                <p:cNvPr id="472" name="Google Shape;472;p18"/>
                <p:cNvSpPr/>
                <p:nvPr/>
              </p:nvSpPr>
              <p:spPr>
                <a:xfrm>
                  <a:off x="381000" y="1905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474" name="Google Shape;474;p18"/>
                <p:cNvSpPr/>
                <p:nvPr/>
              </p:nvSpPr>
              <p:spPr>
                <a:xfrm>
                  <a:off x="2438400" y="1905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cxnSp>
            <p:nvCxnSpPr>
              <p:cNvPr id="475" name="Google Shape;475;p18"/>
              <p:cNvCxnSpPr/>
              <p:nvPr/>
            </p:nvCxnSpPr>
            <p:spPr>
              <a:xfrm>
                <a:off x="986700" y="4374027"/>
                <a:ext cx="1309629" cy="1218"/>
              </a:xfrm>
              <a:prstGeom prst="straightConnector1">
                <a:avLst/>
              </a:prstGeom>
              <a:noFill/>
              <a:ln w="9525" cap="flat" cmpd="sng">
                <a:solidFill>
                  <a:schemeClr val="dk1"/>
                </a:solidFill>
                <a:prstDash val="solid"/>
                <a:round/>
                <a:headEnd type="none" w="med" len="med"/>
                <a:tailEnd type="none" w="med" len="med"/>
              </a:ln>
            </p:spPr>
          </p:cxnSp>
          <p:sp>
            <p:nvSpPr>
              <p:cNvPr id="476" name="Google Shape;476;p18"/>
              <p:cNvSpPr/>
              <p:nvPr/>
            </p:nvSpPr>
            <p:spPr>
              <a:xfrm>
                <a:off x="1313031" y="4344802"/>
                <a:ext cx="839136" cy="58451"/>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77" name="Google Shape;477;p18"/>
              <p:cNvCxnSpPr>
                <a:endCxn id="478" idx="1"/>
              </p:cNvCxnSpPr>
              <p:nvPr/>
            </p:nvCxnSpPr>
            <p:spPr>
              <a:xfrm>
                <a:off x="989459" y="4486941"/>
                <a:ext cx="103200" cy="1200"/>
              </a:xfrm>
              <a:prstGeom prst="straightConnector1">
                <a:avLst/>
              </a:prstGeom>
              <a:noFill/>
              <a:ln w="9525" cap="flat" cmpd="sng">
                <a:solidFill>
                  <a:schemeClr val="dk1"/>
                </a:solidFill>
                <a:prstDash val="solid"/>
                <a:round/>
                <a:headEnd type="none" w="med" len="med"/>
                <a:tailEnd type="none" w="med" len="med"/>
              </a:ln>
            </p:spPr>
          </p:cxnSp>
          <p:sp>
            <p:nvSpPr>
              <p:cNvPr id="478" name="Google Shape;478;p18"/>
              <p:cNvSpPr/>
              <p:nvPr/>
            </p:nvSpPr>
            <p:spPr>
              <a:xfrm>
                <a:off x="1092659" y="4462334"/>
                <a:ext cx="825941" cy="51614"/>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79" name="Google Shape;479;p18"/>
              <p:cNvCxnSpPr>
                <a:stCxn id="478" idx="3"/>
              </p:cNvCxnSpPr>
              <p:nvPr/>
            </p:nvCxnSpPr>
            <p:spPr>
              <a:xfrm>
                <a:off x="1918600" y="4488141"/>
                <a:ext cx="361500" cy="1200"/>
              </a:xfrm>
              <a:prstGeom prst="straightConnector1">
                <a:avLst/>
              </a:prstGeom>
              <a:noFill/>
              <a:ln w="9525" cap="flat" cmpd="sng">
                <a:solidFill>
                  <a:schemeClr val="dk1"/>
                </a:solidFill>
                <a:prstDash val="solid"/>
                <a:round/>
                <a:headEnd type="none" w="med" len="med"/>
                <a:tailEnd type="none" w="med" len="med"/>
              </a:ln>
            </p:spPr>
          </p:cxnSp>
          <p:sp>
            <p:nvSpPr>
              <p:cNvPr id="480" name="Google Shape;480;p18"/>
              <p:cNvSpPr/>
              <p:nvPr/>
            </p:nvSpPr>
            <p:spPr>
              <a:xfrm>
                <a:off x="994202" y="4579765"/>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81" name="Google Shape;481;p18"/>
              <p:cNvCxnSpPr>
                <a:stCxn id="480" idx="3"/>
              </p:cNvCxnSpPr>
              <p:nvPr/>
            </p:nvCxnSpPr>
            <p:spPr>
              <a:xfrm>
                <a:off x="1740101" y="4608979"/>
                <a:ext cx="539700" cy="0"/>
              </a:xfrm>
              <a:prstGeom prst="straightConnector1">
                <a:avLst/>
              </a:prstGeom>
              <a:noFill/>
              <a:ln w="9525" cap="flat" cmpd="sng">
                <a:solidFill>
                  <a:schemeClr val="dk1"/>
                </a:solidFill>
                <a:prstDash val="solid"/>
                <a:round/>
                <a:headEnd type="none" w="med" len="med"/>
                <a:tailEnd type="none" w="med" len="med"/>
              </a:ln>
            </p:spPr>
          </p:cxnSp>
          <p:sp>
            <p:nvSpPr>
              <p:cNvPr id="482" name="Google Shape;482;p18"/>
              <p:cNvSpPr/>
              <p:nvPr/>
            </p:nvSpPr>
            <p:spPr>
              <a:xfrm>
                <a:off x="1005806" y="4094598"/>
                <a:ext cx="825939" cy="51594"/>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83" name="Google Shape;483;p18"/>
              <p:cNvCxnSpPr>
                <a:stCxn id="482" idx="3"/>
              </p:cNvCxnSpPr>
              <p:nvPr/>
            </p:nvCxnSpPr>
            <p:spPr>
              <a:xfrm>
                <a:off x="1831745" y="4120395"/>
                <a:ext cx="464700" cy="1200"/>
              </a:xfrm>
              <a:prstGeom prst="straightConnector1">
                <a:avLst/>
              </a:prstGeom>
              <a:noFill/>
              <a:ln w="9525" cap="flat" cmpd="sng">
                <a:solidFill>
                  <a:schemeClr val="dk1"/>
                </a:solidFill>
                <a:prstDash val="solid"/>
                <a:round/>
                <a:headEnd type="none" w="med" len="med"/>
                <a:tailEnd type="none" w="med" len="med"/>
              </a:ln>
            </p:spPr>
          </p:cxnSp>
          <p:sp>
            <p:nvSpPr>
              <p:cNvPr id="484" name="Google Shape;484;p18"/>
              <p:cNvSpPr/>
              <p:nvPr/>
            </p:nvSpPr>
            <p:spPr>
              <a:xfrm>
                <a:off x="1005750" y="4210041"/>
                <a:ext cx="825939" cy="51594"/>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485" name="Google Shape;485;p18"/>
              <p:cNvCxnSpPr>
                <a:stCxn id="484" idx="3"/>
              </p:cNvCxnSpPr>
              <p:nvPr/>
            </p:nvCxnSpPr>
            <p:spPr>
              <a:xfrm>
                <a:off x="1831689" y="4235838"/>
                <a:ext cx="464700" cy="1200"/>
              </a:xfrm>
              <a:prstGeom prst="straightConnector1">
                <a:avLst/>
              </a:prstGeom>
              <a:noFill/>
              <a:ln w="9525" cap="flat" cmpd="sng">
                <a:solidFill>
                  <a:schemeClr val="dk1"/>
                </a:solidFill>
                <a:prstDash val="solid"/>
                <a:round/>
                <a:headEnd type="none" w="med" len="med"/>
                <a:tailEnd type="none" w="med" len="med"/>
              </a:ln>
            </p:spPr>
          </p:cxnSp>
          <p:grpSp>
            <p:nvGrpSpPr>
              <p:cNvPr id="486" name="Google Shape;486;p18"/>
              <p:cNvGrpSpPr/>
              <p:nvPr/>
            </p:nvGrpSpPr>
            <p:grpSpPr>
              <a:xfrm>
                <a:off x="999039" y="2719219"/>
                <a:ext cx="1290528" cy="51594"/>
                <a:chOff x="533400" y="2514600"/>
                <a:chExt cx="1905000" cy="76200"/>
              </a:xfrm>
            </p:grpSpPr>
            <p:sp>
              <p:nvSpPr>
                <p:cNvPr id="487" name="Google Shape;487;p18"/>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88" name="Google Shape;488;p18"/>
                <p:cNvCxnSpPr>
                  <a:stCxn id="487" idx="3"/>
                  <a:endCxn id="489"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489" name="Google Shape;489;p18"/>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90" name="Google Shape;490;p18"/>
              <p:cNvGrpSpPr/>
              <p:nvPr/>
            </p:nvGrpSpPr>
            <p:grpSpPr>
              <a:xfrm>
                <a:off x="1005859" y="2846893"/>
                <a:ext cx="1290528" cy="51594"/>
                <a:chOff x="533400" y="2514600"/>
                <a:chExt cx="1905000" cy="76200"/>
              </a:xfrm>
            </p:grpSpPr>
            <p:sp>
              <p:nvSpPr>
                <p:cNvPr id="491" name="Google Shape;491;p18"/>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92" name="Google Shape;492;p18"/>
                <p:cNvCxnSpPr>
                  <a:stCxn id="491" idx="3"/>
                  <a:endCxn id="493"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493" name="Google Shape;493;p18"/>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94" name="Google Shape;494;p18"/>
              <p:cNvGrpSpPr/>
              <p:nvPr/>
            </p:nvGrpSpPr>
            <p:grpSpPr>
              <a:xfrm>
                <a:off x="1006133" y="3345463"/>
                <a:ext cx="1290528" cy="51594"/>
                <a:chOff x="533400" y="2514600"/>
                <a:chExt cx="1905000" cy="76200"/>
              </a:xfrm>
            </p:grpSpPr>
            <p:sp>
              <p:nvSpPr>
                <p:cNvPr id="495" name="Google Shape;495;p18"/>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496" name="Google Shape;496;p18"/>
                <p:cNvCxnSpPr>
                  <a:stCxn id="495" idx="3"/>
                  <a:endCxn id="497"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497" name="Google Shape;497;p18"/>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498" name="Google Shape;498;p18"/>
              <p:cNvGrpSpPr/>
              <p:nvPr/>
            </p:nvGrpSpPr>
            <p:grpSpPr>
              <a:xfrm>
                <a:off x="1006133" y="2973496"/>
                <a:ext cx="1290528" cy="51594"/>
                <a:chOff x="533400" y="2514600"/>
                <a:chExt cx="1905000" cy="76200"/>
              </a:xfrm>
            </p:grpSpPr>
            <p:sp>
              <p:nvSpPr>
                <p:cNvPr id="499" name="Google Shape;499;p18"/>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00" name="Google Shape;500;p18"/>
                <p:cNvCxnSpPr>
                  <a:stCxn id="499" idx="3"/>
                  <a:endCxn id="501"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501" name="Google Shape;501;p18"/>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502" name="Google Shape;502;p18"/>
              <p:cNvGrpSpPr/>
              <p:nvPr/>
            </p:nvGrpSpPr>
            <p:grpSpPr>
              <a:xfrm>
                <a:off x="999361" y="3100099"/>
                <a:ext cx="1290528" cy="51594"/>
                <a:chOff x="533400" y="2514600"/>
                <a:chExt cx="1905000" cy="76200"/>
              </a:xfrm>
            </p:grpSpPr>
            <p:sp>
              <p:nvSpPr>
                <p:cNvPr id="503" name="Google Shape;503;p18"/>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04" name="Google Shape;504;p18"/>
                <p:cNvCxnSpPr>
                  <a:stCxn id="503" idx="3"/>
                  <a:endCxn id="505"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505" name="Google Shape;505;p18"/>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506" name="Google Shape;506;p18"/>
              <p:cNvGrpSpPr/>
              <p:nvPr/>
            </p:nvGrpSpPr>
            <p:grpSpPr>
              <a:xfrm>
                <a:off x="1006181" y="3227773"/>
                <a:ext cx="1290528" cy="51594"/>
                <a:chOff x="533400" y="2514600"/>
                <a:chExt cx="1905000" cy="76200"/>
              </a:xfrm>
            </p:grpSpPr>
            <p:sp>
              <p:nvSpPr>
                <p:cNvPr id="507" name="Google Shape;507;p18"/>
                <p:cNvSpPr/>
                <p:nvPr/>
              </p:nvSpPr>
              <p:spPr>
                <a:xfrm>
                  <a:off x="533400" y="2514600"/>
                  <a:ext cx="9906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08" name="Google Shape;508;p18"/>
                <p:cNvCxnSpPr>
                  <a:stCxn id="507" idx="3"/>
                  <a:endCxn id="509" idx="1"/>
                </p:cNvCxnSpPr>
                <p:nvPr/>
              </p:nvCxnSpPr>
              <p:spPr>
                <a:xfrm>
                  <a:off x="1524000"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509" name="Google Shape;509;p18"/>
                <p:cNvSpPr/>
                <p:nvPr/>
              </p:nvSpPr>
              <p:spPr>
                <a:xfrm>
                  <a:off x="2286000" y="2514600"/>
                  <a:ext cx="152400" cy="762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sp>
            <p:nvSpPr>
              <p:cNvPr id="510" name="Google Shape;510;p18"/>
              <p:cNvSpPr/>
              <p:nvPr/>
            </p:nvSpPr>
            <p:spPr>
              <a:xfrm>
                <a:off x="999039" y="4701982"/>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11" name="Google Shape;511;p18"/>
              <p:cNvCxnSpPr>
                <a:stCxn id="510" idx="3"/>
              </p:cNvCxnSpPr>
              <p:nvPr/>
            </p:nvCxnSpPr>
            <p:spPr>
              <a:xfrm>
                <a:off x="1744938" y="4731196"/>
                <a:ext cx="539700" cy="0"/>
              </a:xfrm>
              <a:prstGeom prst="straightConnector1">
                <a:avLst/>
              </a:prstGeom>
              <a:noFill/>
              <a:ln w="9525" cap="flat" cmpd="sng">
                <a:solidFill>
                  <a:schemeClr val="dk1"/>
                </a:solidFill>
                <a:prstDash val="solid"/>
                <a:round/>
                <a:headEnd type="none" w="med" len="med"/>
                <a:tailEnd type="none" w="med" len="med"/>
              </a:ln>
            </p:spPr>
          </p:cxnSp>
          <p:sp>
            <p:nvSpPr>
              <p:cNvPr id="512" name="Google Shape;512;p18"/>
              <p:cNvSpPr/>
              <p:nvPr/>
            </p:nvSpPr>
            <p:spPr>
              <a:xfrm>
                <a:off x="1003079" y="4824553"/>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13" name="Google Shape;513;p18"/>
              <p:cNvCxnSpPr>
                <a:stCxn id="512" idx="3"/>
              </p:cNvCxnSpPr>
              <p:nvPr/>
            </p:nvCxnSpPr>
            <p:spPr>
              <a:xfrm>
                <a:off x="1748978" y="4853767"/>
                <a:ext cx="539700" cy="0"/>
              </a:xfrm>
              <a:prstGeom prst="straightConnector1">
                <a:avLst/>
              </a:prstGeom>
              <a:noFill/>
              <a:ln w="9525" cap="flat" cmpd="sng">
                <a:solidFill>
                  <a:schemeClr val="dk1"/>
                </a:solidFill>
                <a:prstDash val="solid"/>
                <a:round/>
                <a:headEnd type="none" w="med" len="med"/>
                <a:tailEnd type="none" w="med" len="med"/>
              </a:ln>
            </p:spPr>
          </p:cxnSp>
        </p:grpSp>
        <p:sp>
          <p:nvSpPr>
            <p:cNvPr id="514" name="Google Shape;514;p18"/>
            <p:cNvSpPr txBox="1"/>
            <p:nvPr/>
          </p:nvSpPr>
          <p:spPr>
            <a:xfrm>
              <a:off x="561852" y="1999188"/>
              <a:ext cx="1640760" cy="6411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dk1"/>
                  </a:solidFill>
                  <a:latin typeface="Calibri"/>
                  <a:ea typeface="Calibri"/>
                  <a:cs typeface="Calibri"/>
                  <a:sym typeface="Calibri"/>
                </a:rPr>
                <a:t>Enormous pile of short reads</a:t>
              </a:r>
              <a:endParaRPr sz="1400" b="1">
                <a:solidFill>
                  <a:schemeClr val="dk1"/>
                </a:solidFill>
                <a:latin typeface="Calibri"/>
                <a:ea typeface="Calibri"/>
                <a:cs typeface="Calibri"/>
                <a:sym typeface="Calibri"/>
              </a:endParaRPr>
            </a:p>
          </p:txBody>
        </p:sp>
        <p:grpSp>
          <p:nvGrpSpPr>
            <p:cNvPr id="515" name="Google Shape;515;p18"/>
            <p:cNvGrpSpPr/>
            <p:nvPr/>
          </p:nvGrpSpPr>
          <p:grpSpPr>
            <a:xfrm>
              <a:off x="4215926" y="1704946"/>
              <a:ext cx="4537831" cy="2269778"/>
              <a:chOff x="3077234" y="4325039"/>
              <a:chExt cx="4537831" cy="2269778"/>
            </a:xfrm>
          </p:grpSpPr>
          <p:sp>
            <p:nvSpPr>
              <p:cNvPr id="516" name="Google Shape;516;p18"/>
              <p:cNvSpPr/>
              <p:nvPr/>
            </p:nvSpPr>
            <p:spPr>
              <a:xfrm rot="5400000">
                <a:off x="4211260" y="3191013"/>
                <a:ext cx="2269778" cy="4537831"/>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7" name="Google Shape;517;p18"/>
              <p:cNvSpPr txBox="1"/>
              <p:nvPr/>
            </p:nvSpPr>
            <p:spPr>
              <a:xfrm>
                <a:off x="3427754" y="4361305"/>
                <a:ext cx="968375" cy="2778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Region 1</a:t>
                </a:r>
                <a:endParaRPr/>
              </a:p>
            </p:txBody>
          </p:sp>
          <p:sp>
            <p:nvSpPr>
              <p:cNvPr id="518" name="Google Shape;518;p18"/>
              <p:cNvSpPr txBox="1"/>
              <p:nvPr/>
            </p:nvSpPr>
            <p:spPr>
              <a:xfrm>
                <a:off x="4746436" y="4361305"/>
                <a:ext cx="966787" cy="2778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Region 2</a:t>
                </a:r>
                <a:endParaRPr/>
              </a:p>
            </p:txBody>
          </p:sp>
          <p:sp>
            <p:nvSpPr>
              <p:cNvPr id="519" name="Google Shape;519;p18"/>
              <p:cNvSpPr txBox="1"/>
              <p:nvPr/>
            </p:nvSpPr>
            <p:spPr>
              <a:xfrm>
                <a:off x="6058769" y="4350722"/>
                <a:ext cx="968375" cy="2778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Region 3</a:t>
                </a:r>
                <a:endParaRPr/>
              </a:p>
            </p:txBody>
          </p:sp>
          <p:grpSp>
            <p:nvGrpSpPr>
              <p:cNvPr id="520" name="Google Shape;520;p18"/>
              <p:cNvGrpSpPr/>
              <p:nvPr/>
            </p:nvGrpSpPr>
            <p:grpSpPr>
              <a:xfrm>
                <a:off x="3077236" y="4690444"/>
                <a:ext cx="4226351" cy="1754328"/>
                <a:chOff x="3077236" y="4690444"/>
                <a:chExt cx="4226351" cy="1754328"/>
              </a:xfrm>
            </p:grpSpPr>
            <p:cxnSp>
              <p:nvCxnSpPr>
                <p:cNvPr id="521" name="Google Shape;521;p18"/>
                <p:cNvCxnSpPr/>
                <p:nvPr/>
              </p:nvCxnSpPr>
              <p:spPr>
                <a:xfrm>
                  <a:off x="3176186" y="4719973"/>
                  <a:ext cx="3833709" cy="0"/>
                </a:xfrm>
                <a:prstGeom prst="straightConnector1">
                  <a:avLst/>
                </a:prstGeom>
                <a:noFill/>
                <a:ln w="38100" cap="flat" cmpd="dbl">
                  <a:solidFill>
                    <a:schemeClr val="dk1"/>
                  </a:solidFill>
                  <a:prstDash val="solid"/>
                  <a:round/>
                  <a:headEnd type="none" w="med" len="med"/>
                  <a:tailEnd type="none" w="med" len="med"/>
                </a:ln>
              </p:spPr>
            </p:cxnSp>
            <p:sp>
              <p:nvSpPr>
                <p:cNvPr id="522" name="Google Shape;522;p18"/>
                <p:cNvSpPr/>
                <p:nvPr/>
              </p:nvSpPr>
              <p:spPr>
                <a:xfrm>
                  <a:off x="3636662" y="4892285"/>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sp>
              <p:nvSpPr>
                <p:cNvPr id="523" name="Google Shape;523;p18"/>
                <p:cNvSpPr/>
                <p:nvPr/>
              </p:nvSpPr>
              <p:spPr>
                <a:xfrm>
                  <a:off x="3388943" y="4690444"/>
                  <a:ext cx="839135"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524" name="Google Shape;524;p18"/>
                <p:cNvSpPr/>
                <p:nvPr/>
              </p:nvSpPr>
              <p:spPr>
                <a:xfrm>
                  <a:off x="4694265" y="4690444"/>
                  <a:ext cx="839135" cy="58428"/>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525" name="Google Shape;525;p18"/>
                <p:cNvSpPr/>
                <p:nvPr/>
              </p:nvSpPr>
              <p:spPr>
                <a:xfrm>
                  <a:off x="5999586" y="4690444"/>
                  <a:ext cx="839135"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nvGrpSpPr>
                <p:cNvPr id="526" name="Google Shape;526;p18"/>
                <p:cNvGrpSpPr/>
                <p:nvPr/>
              </p:nvGrpSpPr>
              <p:grpSpPr>
                <a:xfrm>
                  <a:off x="3947953" y="5897072"/>
                  <a:ext cx="1165464" cy="58428"/>
                  <a:chOff x="533399" y="2819400"/>
                  <a:chExt cx="1905001" cy="76200"/>
                </a:xfrm>
              </p:grpSpPr>
              <p:sp>
                <p:nvSpPr>
                  <p:cNvPr id="527" name="Google Shape;527;p18"/>
                  <p:cNvSpPr/>
                  <p:nvPr/>
                </p:nvSpPr>
                <p:spPr>
                  <a:xfrm>
                    <a:off x="533399" y="2819400"/>
                    <a:ext cx="457200"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28" name="Google Shape;528;p18"/>
                  <p:cNvCxnSpPr>
                    <a:stCxn id="527" idx="3"/>
                    <a:endCxn id="529" idx="1"/>
                  </p:cNvCxnSpPr>
                  <p:nvPr/>
                </p:nvCxnSpPr>
                <p:spPr>
                  <a:xfrm>
                    <a:off x="990599" y="2857500"/>
                    <a:ext cx="762000" cy="0"/>
                  </a:xfrm>
                  <a:prstGeom prst="straightConnector1">
                    <a:avLst/>
                  </a:prstGeom>
                  <a:noFill/>
                  <a:ln w="9525" cap="flat" cmpd="sng">
                    <a:solidFill>
                      <a:schemeClr val="dk1"/>
                    </a:solidFill>
                    <a:prstDash val="solid"/>
                    <a:round/>
                    <a:headEnd type="none" w="med" len="med"/>
                    <a:tailEnd type="none" w="med" len="med"/>
                  </a:ln>
                </p:spPr>
              </p:cxnSp>
              <p:sp>
                <p:nvSpPr>
                  <p:cNvPr id="529" name="Google Shape;529;p18"/>
                  <p:cNvSpPr/>
                  <p:nvPr/>
                </p:nvSpPr>
                <p:spPr>
                  <a:xfrm>
                    <a:off x="1752600" y="2819400"/>
                    <a:ext cx="6858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530" name="Google Shape;530;p18"/>
                <p:cNvGrpSpPr/>
                <p:nvPr/>
              </p:nvGrpSpPr>
              <p:grpSpPr>
                <a:xfrm>
                  <a:off x="3621623" y="5167195"/>
                  <a:ext cx="1165462" cy="58428"/>
                  <a:chOff x="533400" y="2514600"/>
                  <a:chExt cx="1905000" cy="76200"/>
                </a:xfrm>
              </p:grpSpPr>
              <p:sp>
                <p:nvSpPr>
                  <p:cNvPr id="531" name="Google Shape;531;p18"/>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32" name="Google Shape;532;p18"/>
                  <p:cNvCxnSpPr>
                    <a:stCxn id="531" idx="3"/>
                    <a:endCxn id="533"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533" name="Google Shape;533;p18"/>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sp>
              <p:nvSpPr>
                <p:cNvPr id="534" name="Google Shape;534;p18"/>
                <p:cNvSpPr/>
                <p:nvPr/>
              </p:nvSpPr>
              <p:spPr>
                <a:xfrm>
                  <a:off x="4132926" y="6018591"/>
                  <a:ext cx="93238"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35" name="Google Shape;535;p18"/>
                <p:cNvCxnSpPr>
                  <a:stCxn id="534" idx="3"/>
                  <a:endCxn id="536" idx="1"/>
                </p:cNvCxnSpPr>
                <p:nvPr/>
              </p:nvCxnSpPr>
              <p:spPr>
                <a:xfrm>
                  <a:off x="4226164" y="6047805"/>
                  <a:ext cx="467700" cy="0"/>
                </a:xfrm>
                <a:prstGeom prst="straightConnector1">
                  <a:avLst/>
                </a:prstGeom>
                <a:noFill/>
                <a:ln w="9525" cap="flat" cmpd="sng">
                  <a:solidFill>
                    <a:schemeClr val="dk1"/>
                  </a:solidFill>
                  <a:prstDash val="solid"/>
                  <a:round/>
                  <a:headEnd type="none" w="med" len="med"/>
                  <a:tailEnd type="none" w="med" len="med"/>
                </a:ln>
              </p:spPr>
            </p:cxnSp>
            <p:sp>
              <p:nvSpPr>
                <p:cNvPr id="536" name="Google Shape;536;p18"/>
                <p:cNvSpPr/>
                <p:nvPr/>
              </p:nvSpPr>
              <p:spPr>
                <a:xfrm>
                  <a:off x="4693851" y="6018591"/>
                  <a:ext cx="652661" cy="58428"/>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nvGrpSpPr>
                <p:cNvPr id="537" name="Google Shape;537;p18"/>
                <p:cNvGrpSpPr/>
                <p:nvPr/>
              </p:nvGrpSpPr>
              <p:grpSpPr>
                <a:xfrm>
                  <a:off x="3389442" y="5047191"/>
                  <a:ext cx="1258699" cy="58428"/>
                  <a:chOff x="533401" y="2209800"/>
                  <a:chExt cx="2057399" cy="76200"/>
                </a:xfrm>
              </p:grpSpPr>
              <p:sp>
                <p:nvSpPr>
                  <p:cNvPr id="538" name="Google Shape;538;p18"/>
                  <p:cNvSpPr/>
                  <p:nvPr/>
                </p:nvSpPr>
                <p:spPr>
                  <a:xfrm>
                    <a:off x="533401" y="2209800"/>
                    <a:ext cx="1371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39" name="Google Shape;539;p18"/>
                  <p:cNvCxnSpPr>
                    <a:stCxn id="538" idx="3"/>
                    <a:endCxn id="540" idx="1"/>
                  </p:cNvCxnSpPr>
                  <p:nvPr/>
                </p:nvCxnSpPr>
                <p:spPr>
                  <a:xfrm>
                    <a:off x="1905004" y="2247900"/>
                    <a:ext cx="533700" cy="0"/>
                  </a:xfrm>
                  <a:prstGeom prst="straightConnector1">
                    <a:avLst/>
                  </a:prstGeom>
                  <a:noFill/>
                  <a:ln w="9525" cap="flat" cmpd="sng">
                    <a:solidFill>
                      <a:schemeClr val="dk1"/>
                    </a:solidFill>
                    <a:prstDash val="solid"/>
                    <a:round/>
                    <a:headEnd type="none" w="med" len="med"/>
                    <a:tailEnd type="none" w="med" len="med"/>
                  </a:ln>
                </p:spPr>
              </p:cxnSp>
              <p:sp>
                <p:nvSpPr>
                  <p:cNvPr id="540" name="Google Shape;540;p18"/>
                  <p:cNvSpPr/>
                  <p:nvPr/>
                </p:nvSpPr>
                <p:spPr>
                  <a:xfrm>
                    <a:off x="2438400" y="22098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541" name="Google Shape;541;p18"/>
                <p:cNvGrpSpPr/>
                <p:nvPr/>
              </p:nvGrpSpPr>
              <p:grpSpPr>
                <a:xfrm>
                  <a:off x="5673071" y="4921484"/>
                  <a:ext cx="1165651" cy="497710"/>
                  <a:chOff x="-405204" y="2856357"/>
                  <a:chExt cx="1905296" cy="648843"/>
                </a:xfrm>
              </p:grpSpPr>
              <p:cxnSp>
                <p:nvCxnSpPr>
                  <p:cNvPr id="542" name="Google Shape;542;p18"/>
                  <p:cNvCxnSpPr>
                    <a:endCxn id="543" idx="1"/>
                  </p:cNvCxnSpPr>
                  <p:nvPr/>
                </p:nvCxnSpPr>
                <p:spPr>
                  <a:xfrm>
                    <a:off x="-405204" y="2892957"/>
                    <a:ext cx="533700" cy="1500"/>
                  </a:xfrm>
                  <a:prstGeom prst="straightConnector1">
                    <a:avLst/>
                  </a:prstGeom>
                  <a:noFill/>
                  <a:ln w="9525" cap="flat" cmpd="sng">
                    <a:solidFill>
                      <a:schemeClr val="dk1"/>
                    </a:solidFill>
                    <a:prstDash val="solid"/>
                    <a:round/>
                    <a:headEnd type="none" w="med" len="med"/>
                    <a:tailEnd type="none" w="med" len="med"/>
                  </a:ln>
                </p:spPr>
              </p:cxnSp>
              <p:sp>
                <p:nvSpPr>
                  <p:cNvPr id="543" name="Google Shape;543;p18"/>
                  <p:cNvSpPr/>
                  <p:nvPr/>
                </p:nvSpPr>
                <p:spPr>
                  <a:xfrm>
                    <a:off x="128496" y="2856357"/>
                    <a:ext cx="1371596" cy="76200"/>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544" name="Google Shape;544;p18"/>
                  <p:cNvSpPr/>
                  <p:nvPr/>
                </p:nvSpPr>
                <p:spPr>
                  <a:xfrm>
                    <a:off x="381000" y="3429000"/>
                    <a:ext cx="152399"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cxnSp>
              <p:nvCxnSpPr>
                <p:cNvPr id="545" name="Google Shape;545;p18"/>
                <p:cNvCxnSpPr/>
                <p:nvPr/>
              </p:nvCxnSpPr>
              <p:spPr>
                <a:xfrm>
                  <a:off x="5906349" y="5073816"/>
                  <a:ext cx="93238" cy="1218"/>
                </a:xfrm>
                <a:prstGeom prst="straightConnector1">
                  <a:avLst/>
                </a:prstGeom>
                <a:noFill/>
                <a:ln w="9525" cap="flat" cmpd="sng">
                  <a:solidFill>
                    <a:schemeClr val="dk1"/>
                  </a:solidFill>
                  <a:prstDash val="solid"/>
                  <a:round/>
                  <a:headEnd type="none" w="med" len="med"/>
                  <a:tailEnd type="none" w="med" len="med"/>
                </a:ln>
              </p:spPr>
            </p:cxnSp>
            <p:cxnSp>
              <p:nvCxnSpPr>
                <p:cNvPr id="546" name="Google Shape;546;p18"/>
                <p:cNvCxnSpPr/>
                <p:nvPr/>
              </p:nvCxnSpPr>
              <p:spPr>
                <a:xfrm>
                  <a:off x="6745487" y="5073816"/>
                  <a:ext cx="326332" cy="1218"/>
                </a:xfrm>
                <a:prstGeom prst="straightConnector1">
                  <a:avLst/>
                </a:prstGeom>
                <a:noFill/>
                <a:ln w="9525" cap="flat" cmpd="sng">
                  <a:solidFill>
                    <a:schemeClr val="dk1"/>
                  </a:solidFill>
                  <a:prstDash val="solid"/>
                  <a:round/>
                  <a:headEnd type="none" w="med" len="med"/>
                  <a:tailEnd type="none" w="med" len="med"/>
                </a:ln>
              </p:spPr>
            </p:cxnSp>
            <p:grpSp>
              <p:nvGrpSpPr>
                <p:cNvPr id="547" name="Google Shape;547;p18"/>
                <p:cNvGrpSpPr/>
                <p:nvPr/>
              </p:nvGrpSpPr>
              <p:grpSpPr>
                <a:xfrm>
                  <a:off x="3077236" y="4924155"/>
                  <a:ext cx="1351936" cy="58428"/>
                  <a:chOff x="381001" y="1905000"/>
                  <a:chExt cx="2209799" cy="76200"/>
                </a:xfrm>
              </p:grpSpPr>
              <p:sp>
                <p:nvSpPr>
                  <p:cNvPr id="548" name="Google Shape;548;p18"/>
                  <p:cNvSpPr/>
                  <p:nvPr/>
                </p:nvSpPr>
                <p:spPr>
                  <a:xfrm>
                    <a:off x="890497" y="1905000"/>
                    <a:ext cx="1371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49" name="Google Shape;549;p18"/>
                  <p:cNvCxnSpPr>
                    <a:stCxn id="550" idx="3"/>
                    <a:endCxn id="548" idx="1"/>
                  </p:cNvCxnSpPr>
                  <p:nvPr/>
                </p:nvCxnSpPr>
                <p:spPr>
                  <a:xfrm>
                    <a:off x="533401" y="1943100"/>
                    <a:ext cx="3570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18"/>
                  <p:cNvCxnSpPr>
                    <a:stCxn id="548" idx="3"/>
                    <a:endCxn id="552" idx="1"/>
                  </p:cNvCxnSpPr>
                  <p:nvPr/>
                </p:nvCxnSpPr>
                <p:spPr>
                  <a:xfrm>
                    <a:off x="2262100" y="1943100"/>
                    <a:ext cx="176100" cy="0"/>
                  </a:xfrm>
                  <a:prstGeom prst="straightConnector1">
                    <a:avLst/>
                  </a:prstGeom>
                  <a:noFill/>
                  <a:ln w="9525" cap="flat" cmpd="sng">
                    <a:solidFill>
                      <a:schemeClr val="dk1"/>
                    </a:solidFill>
                    <a:prstDash val="solid"/>
                    <a:round/>
                    <a:headEnd type="none" w="med" len="med"/>
                    <a:tailEnd type="none" w="med" len="med"/>
                  </a:ln>
                </p:spPr>
              </p:cxnSp>
              <p:sp>
                <p:nvSpPr>
                  <p:cNvPr id="550" name="Google Shape;550;p18"/>
                  <p:cNvSpPr/>
                  <p:nvPr/>
                </p:nvSpPr>
                <p:spPr>
                  <a:xfrm>
                    <a:off x="381001" y="1905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552" name="Google Shape;552;p18"/>
                  <p:cNvSpPr/>
                  <p:nvPr/>
                </p:nvSpPr>
                <p:spPr>
                  <a:xfrm>
                    <a:off x="2438400" y="1905000"/>
                    <a:ext cx="152400" cy="7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sp>
              <p:nvSpPr>
                <p:cNvPr id="553" name="Google Shape;553;p18"/>
                <p:cNvSpPr/>
                <p:nvPr/>
              </p:nvSpPr>
              <p:spPr>
                <a:xfrm>
                  <a:off x="6993203" y="4807300"/>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sp>
              <p:nvSpPr>
                <p:cNvPr id="554" name="Google Shape;554;p18"/>
                <p:cNvSpPr/>
                <p:nvPr/>
              </p:nvSpPr>
              <p:spPr>
                <a:xfrm>
                  <a:off x="3077238" y="4690444"/>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sp>
              <p:nvSpPr>
                <p:cNvPr id="555" name="Google Shape;555;p18"/>
                <p:cNvSpPr/>
                <p:nvPr/>
              </p:nvSpPr>
              <p:spPr>
                <a:xfrm>
                  <a:off x="5999587" y="5044592"/>
                  <a:ext cx="839136" cy="58451"/>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56" name="Google Shape;556;p18"/>
                <p:cNvCxnSpPr>
                  <a:stCxn id="552" idx="3"/>
                </p:cNvCxnSpPr>
                <p:nvPr/>
              </p:nvCxnSpPr>
              <p:spPr>
                <a:xfrm>
                  <a:off x="4429172" y="4953369"/>
                  <a:ext cx="264600" cy="120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18"/>
                <p:cNvSpPr/>
                <p:nvPr/>
              </p:nvSpPr>
              <p:spPr>
                <a:xfrm>
                  <a:off x="4694265" y="4922716"/>
                  <a:ext cx="839135" cy="58428"/>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nvGrpSpPr>
                <p:cNvPr id="558" name="Google Shape;558;p18"/>
                <p:cNvGrpSpPr/>
                <p:nvPr/>
              </p:nvGrpSpPr>
              <p:grpSpPr>
                <a:xfrm>
                  <a:off x="3621623" y="5291599"/>
                  <a:ext cx="1165462" cy="58428"/>
                  <a:chOff x="533400" y="2514600"/>
                  <a:chExt cx="1905000" cy="76200"/>
                </a:xfrm>
              </p:grpSpPr>
              <p:sp>
                <p:nvSpPr>
                  <p:cNvPr id="559" name="Google Shape;559;p18"/>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60" name="Google Shape;560;p18"/>
                  <p:cNvCxnSpPr>
                    <a:stCxn id="559" idx="3"/>
                    <a:endCxn id="561"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561" name="Google Shape;561;p18"/>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562" name="Google Shape;562;p18"/>
                <p:cNvGrpSpPr/>
                <p:nvPr/>
              </p:nvGrpSpPr>
              <p:grpSpPr>
                <a:xfrm>
                  <a:off x="3621623" y="5411307"/>
                  <a:ext cx="1165462" cy="58428"/>
                  <a:chOff x="533400" y="2514600"/>
                  <a:chExt cx="1905000" cy="76200"/>
                </a:xfrm>
              </p:grpSpPr>
              <p:sp>
                <p:nvSpPr>
                  <p:cNvPr id="563" name="Google Shape;563;p18"/>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64" name="Google Shape;564;p18"/>
                  <p:cNvCxnSpPr>
                    <a:stCxn id="563" idx="3"/>
                    <a:endCxn id="565"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565" name="Google Shape;565;p18"/>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566" name="Google Shape;566;p18"/>
                <p:cNvGrpSpPr/>
                <p:nvPr/>
              </p:nvGrpSpPr>
              <p:grpSpPr>
                <a:xfrm>
                  <a:off x="3621623" y="5536770"/>
                  <a:ext cx="1165462" cy="58428"/>
                  <a:chOff x="533400" y="2514600"/>
                  <a:chExt cx="1905000" cy="76200"/>
                </a:xfrm>
              </p:grpSpPr>
              <p:sp>
                <p:nvSpPr>
                  <p:cNvPr id="567" name="Google Shape;567;p18"/>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68" name="Google Shape;568;p18"/>
                  <p:cNvCxnSpPr>
                    <a:stCxn id="567" idx="3"/>
                    <a:endCxn id="569"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569" name="Google Shape;569;p18"/>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570" name="Google Shape;570;p18"/>
                <p:cNvGrpSpPr/>
                <p:nvPr/>
              </p:nvGrpSpPr>
              <p:grpSpPr>
                <a:xfrm>
                  <a:off x="3621623" y="5661174"/>
                  <a:ext cx="1165462" cy="58428"/>
                  <a:chOff x="533400" y="2514600"/>
                  <a:chExt cx="1905000" cy="76200"/>
                </a:xfrm>
              </p:grpSpPr>
              <p:sp>
                <p:nvSpPr>
                  <p:cNvPr id="571" name="Google Shape;571;p18"/>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72" name="Google Shape;572;p18"/>
                  <p:cNvCxnSpPr>
                    <a:stCxn id="571" idx="3"/>
                    <a:endCxn id="573"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573" name="Google Shape;573;p18"/>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grpSp>
              <p:nvGrpSpPr>
                <p:cNvPr id="574" name="Google Shape;574;p18"/>
                <p:cNvGrpSpPr/>
                <p:nvPr/>
              </p:nvGrpSpPr>
              <p:grpSpPr>
                <a:xfrm>
                  <a:off x="3621623" y="5780882"/>
                  <a:ext cx="1165462" cy="58428"/>
                  <a:chOff x="533400" y="2514600"/>
                  <a:chExt cx="1905000" cy="76200"/>
                </a:xfrm>
              </p:grpSpPr>
              <p:sp>
                <p:nvSpPr>
                  <p:cNvPr id="575" name="Google Shape;575;p18"/>
                  <p:cNvSpPr/>
                  <p:nvPr/>
                </p:nvSpPr>
                <p:spPr>
                  <a:xfrm>
                    <a:off x="533400" y="2514600"/>
                    <a:ext cx="990603" cy="7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576" name="Google Shape;576;p18"/>
                  <p:cNvCxnSpPr>
                    <a:stCxn id="575" idx="3"/>
                    <a:endCxn id="577" idx="1"/>
                  </p:cNvCxnSpPr>
                  <p:nvPr/>
                </p:nvCxnSpPr>
                <p:spPr>
                  <a:xfrm>
                    <a:off x="1524003" y="2552700"/>
                    <a:ext cx="762000" cy="0"/>
                  </a:xfrm>
                  <a:prstGeom prst="straightConnector1">
                    <a:avLst/>
                  </a:prstGeom>
                  <a:noFill/>
                  <a:ln w="9525" cap="flat" cmpd="sng">
                    <a:solidFill>
                      <a:schemeClr val="dk1"/>
                    </a:solidFill>
                    <a:prstDash val="solid"/>
                    <a:round/>
                    <a:headEnd type="none" w="med" len="med"/>
                    <a:tailEnd type="none" w="med" len="med"/>
                  </a:ln>
                </p:spPr>
              </p:cxnSp>
              <p:sp>
                <p:nvSpPr>
                  <p:cNvPr id="577" name="Google Shape;577;p18"/>
                  <p:cNvSpPr/>
                  <p:nvPr/>
                </p:nvSpPr>
                <p:spPr>
                  <a:xfrm>
                    <a:off x="2286000" y="2514600"/>
                    <a:ext cx="152400" cy="76200"/>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grpSp>
            <p:sp>
              <p:nvSpPr>
                <p:cNvPr id="578" name="Google Shape;578;p18"/>
                <p:cNvSpPr/>
                <p:nvPr/>
              </p:nvSpPr>
              <p:spPr>
                <a:xfrm>
                  <a:off x="4690664" y="6154408"/>
                  <a:ext cx="825939" cy="51594"/>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79" name="Google Shape;579;p18"/>
                <p:cNvCxnSpPr>
                  <a:stCxn id="578" idx="3"/>
                </p:cNvCxnSpPr>
                <p:nvPr/>
              </p:nvCxnSpPr>
              <p:spPr>
                <a:xfrm>
                  <a:off x="5516603" y="6180205"/>
                  <a:ext cx="464700" cy="1200"/>
                </a:xfrm>
                <a:prstGeom prst="straightConnector1">
                  <a:avLst/>
                </a:prstGeom>
                <a:noFill/>
                <a:ln w="9525" cap="flat" cmpd="sng">
                  <a:solidFill>
                    <a:schemeClr val="dk1"/>
                  </a:solidFill>
                  <a:prstDash val="solid"/>
                  <a:round/>
                  <a:headEnd type="none" w="med" len="med"/>
                  <a:tailEnd type="none" w="med" len="med"/>
                </a:ln>
              </p:spPr>
            </p:cxnSp>
            <p:sp>
              <p:nvSpPr>
                <p:cNvPr id="580" name="Google Shape;580;p18"/>
                <p:cNvSpPr/>
                <p:nvPr/>
              </p:nvSpPr>
              <p:spPr>
                <a:xfrm>
                  <a:off x="4690659" y="6277735"/>
                  <a:ext cx="825939" cy="51594"/>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81" name="Google Shape;581;p18"/>
                <p:cNvCxnSpPr>
                  <a:stCxn id="580" idx="3"/>
                </p:cNvCxnSpPr>
                <p:nvPr/>
              </p:nvCxnSpPr>
              <p:spPr>
                <a:xfrm>
                  <a:off x="5516598" y="6303532"/>
                  <a:ext cx="464700" cy="1200"/>
                </a:xfrm>
                <a:prstGeom prst="straightConnector1">
                  <a:avLst/>
                </a:prstGeom>
                <a:noFill/>
                <a:ln w="9525" cap="flat" cmpd="sng">
                  <a:solidFill>
                    <a:schemeClr val="dk1"/>
                  </a:solidFill>
                  <a:prstDash val="solid"/>
                  <a:round/>
                  <a:headEnd type="none" w="med" len="med"/>
                  <a:tailEnd type="none" w="med" len="med"/>
                </a:ln>
              </p:spPr>
            </p:cxnSp>
            <p:sp>
              <p:nvSpPr>
                <p:cNvPr id="582" name="Google Shape;582;p18"/>
                <p:cNvSpPr/>
                <p:nvPr/>
              </p:nvSpPr>
              <p:spPr>
                <a:xfrm>
                  <a:off x="4690603" y="6393178"/>
                  <a:ext cx="825939" cy="51594"/>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83" name="Google Shape;583;p18"/>
                <p:cNvCxnSpPr>
                  <a:stCxn id="582" idx="3"/>
                </p:cNvCxnSpPr>
                <p:nvPr/>
              </p:nvCxnSpPr>
              <p:spPr>
                <a:xfrm>
                  <a:off x="5516542" y="6418975"/>
                  <a:ext cx="464700" cy="12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8"/>
                <p:cNvCxnSpPr>
                  <a:endCxn id="585" idx="1"/>
                </p:cNvCxnSpPr>
                <p:nvPr/>
              </p:nvCxnSpPr>
              <p:spPr>
                <a:xfrm>
                  <a:off x="4587464" y="5076423"/>
                  <a:ext cx="103200" cy="1200"/>
                </a:xfrm>
                <a:prstGeom prst="straightConnector1">
                  <a:avLst/>
                </a:prstGeom>
                <a:noFill/>
                <a:ln w="9525" cap="flat" cmpd="sng">
                  <a:solidFill>
                    <a:schemeClr val="dk1"/>
                  </a:solidFill>
                  <a:prstDash val="solid"/>
                  <a:round/>
                  <a:headEnd type="none" w="med" len="med"/>
                  <a:tailEnd type="none" w="med" len="med"/>
                </a:ln>
              </p:spPr>
            </p:cxnSp>
            <p:sp>
              <p:nvSpPr>
                <p:cNvPr id="585" name="Google Shape;585;p18"/>
                <p:cNvSpPr/>
                <p:nvPr/>
              </p:nvSpPr>
              <p:spPr>
                <a:xfrm>
                  <a:off x="4690664" y="5051816"/>
                  <a:ext cx="825941" cy="51614"/>
                </a:xfrm>
                <a:prstGeom prst="rect">
                  <a:avLst/>
                </a:prstGeom>
                <a:solidFill>
                  <a:srgbClr val="9BBB5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86" name="Google Shape;586;p18"/>
                <p:cNvCxnSpPr>
                  <a:stCxn id="585" idx="3"/>
                </p:cNvCxnSpPr>
                <p:nvPr/>
              </p:nvCxnSpPr>
              <p:spPr>
                <a:xfrm rot="10800000" flipH="1">
                  <a:off x="5516605" y="5076423"/>
                  <a:ext cx="276600" cy="1200"/>
                </a:xfrm>
                <a:prstGeom prst="straightConnector1">
                  <a:avLst/>
                </a:prstGeom>
                <a:noFill/>
                <a:ln w="9525" cap="flat" cmpd="sng">
                  <a:solidFill>
                    <a:schemeClr val="dk1"/>
                  </a:solidFill>
                  <a:prstDash val="solid"/>
                  <a:round/>
                  <a:headEnd type="none" w="med" len="med"/>
                  <a:tailEnd type="none" w="med" len="med"/>
                </a:ln>
              </p:spPr>
            </p:cxnSp>
            <p:sp>
              <p:nvSpPr>
                <p:cNvPr id="587" name="Google Shape;587;p18"/>
                <p:cNvSpPr/>
                <p:nvPr/>
              </p:nvSpPr>
              <p:spPr>
                <a:xfrm>
                  <a:off x="6009111" y="5167195"/>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88" name="Google Shape;588;p18"/>
                <p:cNvCxnSpPr>
                  <a:stCxn id="587" idx="3"/>
                </p:cNvCxnSpPr>
                <p:nvPr/>
              </p:nvCxnSpPr>
              <p:spPr>
                <a:xfrm>
                  <a:off x="6755010" y="5196409"/>
                  <a:ext cx="539700" cy="0"/>
                </a:xfrm>
                <a:prstGeom prst="straightConnector1">
                  <a:avLst/>
                </a:prstGeom>
                <a:noFill/>
                <a:ln w="9525" cap="flat" cmpd="sng">
                  <a:solidFill>
                    <a:schemeClr val="dk1"/>
                  </a:solidFill>
                  <a:prstDash val="solid"/>
                  <a:round/>
                  <a:headEnd type="none" w="med" len="med"/>
                  <a:tailEnd type="none" w="med" len="med"/>
                </a:ln>
              </p:spPr>
            </p:cxnSp>
            <p:sp>
              <p:nvSpPr>
                <p:cNvPr id="589" name="Google Shape;589;p18"/>
                <p:cNvSpPr/>
                <p:nvPr/>
              </p:nvSpPr>
              <p:spPr>
                <a:xfrm>
                  <a:off x="6013948" y="5289412"/>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90" name="Google Shape;590;p18"/>
                <p:cNvCxnSpPr>
                  <a:stCxn id="589" idx="3"/>
                </p:cNvCxnSpPr>
                <p:nvPr/>
              </p:nvCxnSpPr>
              <p:spPr>
                <a:xfrm>
                  <a:off x="6759847" y="5318626"/>
                  <a:ext cx="539700" cy="0"/>
                </a:xfrm>
                <a:prstGeom prst="straightConnector1">
                  <a:avLst/>
                </a:prstGeom>
                <a:noFill/>
                <a:ln w="9525" cap="flat" cmpd="sng">
                  <a:solidFill>
                    <a:schemeClr val="dk1"/>
                  </a:solidFill>
                  <a:prstDash val="solid"/>
                  <a:round/>
                  <a:headEnd type="none" w="med" len="med"/>
                  <a:tailEnd type="none" w="med" len="med"/>
                </a:ln>
              </p:spPr>
            </p:cxnSp>
            <p:sp>
              <p:nvSpPr>
                <p:cNvPr id="591" name="Google Shape;591;p18"/>
                <p:cNvSpPr/>
                <p:nvPr/>
              </p:nvSpPr>
              <p:spPr>
                <a:xfrm>
                  <a:off x="6017988" y="5411983"/>
                  <a:ext cx="745899" cy="58428"/>
                </a:xfrm>
                <a:prstGeom prst="rect">
                  <a:avLst/>
                </a:prstGeom>
                <a:solidFill>
                  <a:srgbClr val="66006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592" name="Google Shape;592;p18"/>
                <p:cNvCxnSpPr>
                  <a:stCxn id="591" idx="3"/>
                </p:cNvCxnSpPr>
                <p:nvPr/>
              </p:nvCxnSpPr>
              <p:spPr>
                <a:xfrm>
                  <a:off x="6763887" y="5441197"/>
                  <a:ext cx="5397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593" name="Google Shape;593;p18"/>
            <p:cNvGrpSpPr/>
            <p:nvPr/>
          </p:nvGrpSpPr>
          <p:grpSpPr>
            <a:xfrm>
              <a:off x="4215889" y="4131141"/>
              <a:ext cx="4537870" cy="1855529"/>
              <a:chOff x="2955599" y="4175569"/>
              <a:chExt cx="4444210" cy="1855529"/>
            </a:xfrm>
          </p:grpSpPr>
          <p:sp>
            <p:nvSpPr>
              <p:cNvPr id="594" name="Google Shape;594;p18"/>
              <p:cNvSpPr/>
              <p:nvPr/>
            </p:nvSpPr>
            <p:spPr>
              <a:xfrm rot="-5400000">
                <a:off x="4249939" y="2881229"/>
                <a:ext cx="1855529" cy="4444210"/>
              </a:xfrm>
              <a:prstGeom prst="rect">
                <a:avLst/>
              </a:prstGeom>
              <a:solidFill>
                <a:schemeClr val="lt1"/>
              </a:solidFill>
              <a:ln w="9525" cap="flat" cmpd="sng">
                <a:solidFill>
                  <a:schemeClr val="lt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95" name="Google Shape;595;p18"/>
              <p:cNvCxnSpPr/>
              <p:nvPr/>
            </p:nvCxnSpPr>
            <p:spPr>
              <a:xfrm>
                <a:off x="3094140" y="4513433"/>
                <a:ext cx="3833709" cy="0"/>
              </a:xfrm>
              <a:prstGeom prst="straightConnector1">
                <a:avLst/>
              </a:prstGeom>
              <a:noFill/>
              <a:ln w="38100" cap="flat" cmpd="dbl">
                <a:solidFill>
                  <a:schemeClr val="dk1"/>
                </a:solidFill>
                <a:prstDash val="solid"/>
                <a:round/>
                <a:headEnd type="none" w="med" len="med"/>
                <a:tailEnd type="none" w="med" len="med"/>
              </a:ln>
            </p:spPr>
          </p:cxnSp>
          <p:sp>
            <p:nvSpPr>
              <p:cNvPr id="596" name="Google Shape;596;p18"/>
              <p:cNvSpPr txBox="1"/>
              <p:nvPr/>
            </p:nvSpPr>
            <p:spPr>
              <a:xfrm>
                <a:off x="3370791" y="4189161"/>
                <a:ext cx="968375" cy="2778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Region 1</a:t>
                </a:r>
                <a:endParaRPr/>
              </a:p>
            </p:txBody>
          </p:sp>
          <p:sp>
            <p:nvSpPr>
              <p:cNvPr id="597" name="Google Shape;597;p18"/>
              <p:cNvSpPr/>
              <p:nvPr/>
            </p:nvSpPr>
            <p:spPr>
              <a:xfrm>
                <a:off x="3560329" y="4690038"/>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sp>
            <p:nvSpPr>
              <p:cNvPr id="598" name="Google Shape;598;p18"/>
              <p:cNvSpPr/>
              <p:nvPr/>
            </p:nvSpPr>
            <p:spPr>
              <a:xfrm>
                <a:off x="3312610" y="4488197"/>
                <a:ext cx="839135"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599" name="Google Shape;599;p18"/>
              <p:cNvSpPr/>
              <p:nvPr/>
            </p:nvSpPr>
            <p:spPr>
              <a:xfrm>
                <a:off x="4617932" y="4488197"/>
                <a:ext cx="839135"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00" name="Google Shape;600;p18"/>
              <p:cNvSpPr/>
              <p:nvPr/>
            </p:nvSpPr>
            <p:spPr>
              <a:xfrm>
                <a:off x="5923253" y="4488197"/>
                <a:ext cx="839135"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01" name="Google Shape;601;p18"/>
              <p:cNvSpPr/>
              <p:nvPr/>
            </p:nvSpPr>
            <p:spPr>
              <a:xfrm>
                <a:off x="3891996" y="5673418"/>
                <a:ext cx="279711"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02" name="Google Shape;602;p18"/>
              <p:cNvCxnSpPr>
                <a:stCxn id="601" idx="3"/>
                <a:endCxn id="603" idx="1"/>
              </p:cNvCxnSpPr>
              <p:nvPr/>
            </p:nvCxnSpPr>
            <p:spPr>
              <a:xfrm>
                <a:off x="4171707" y="5702632"/>
                <a:ext cx="466200" cy="0"/>
              </a:xfrm>
              <a:prstGeom prst="straightConnector1">
                <a:avLst/>
              </a:prstGeom>
              <a:noFill/>
              <a:ln w="9525" cap="flat" cmpd="sng">
                <a:solidFill>
                  <a:schemeClr val="dk1"/>
                </a:solidFill>
                <a:prstDash val="solid"/>
                <a:round/>
                <a:headEnd type="none" w="med" len="med"/>
                <a:tailEnd type="none" w="med" len="med"/>
              </a:ln>
            </p:spPr>
          </p:cxnSp>
          <p:sp>
            <p:nvSpPr>
              <p:cNvPr id="603" name="Google Shape;603;p18"/>
              <p:cNvSpPr/>
              <p:nvPr/>
            </p:nvSpPr>
            <p:spPr>
              <a:xfrm>
                <a:off x="4637893" y="5673418"/>
                <a:ext cx="419567"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04" name="Google Shape;604;p18"/>
              <p:cNvSpPr/>
              <p:nvPr/>
            </p:nvSpPr>
            <p:spPr>
              <a:xfrm>
                <a:off x="3545290" y="5005700"/>
                <a:ext cx="606042"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05" name="Google Shape;605;p18"/>
              <p:cNvCxnSpPr>
                <a:stCxn id="604" idx="3"/>
                <a:endCxn id="606" idx="1"/>
              </p:cNvCxnSpPr>
              <p:nvPr/>
            </p:nvCxnSpPr>
            <p:spPr>
              <a:xfrm>
                <a:off x="4151332" y="5034914"/>
                <a:ext cx="466200" cy="0"/>
              </a:xfrm>
              <a:prstGeom prst="straightConnector1">
                <a:avLst/>
              </a:prstGeom>
              <a:noFill/>
              <a:ln w="9525" cap="flat" cmpd="sng">
                <a:solidFill>
                  <a:schemeClr val="dk1"/>
                </a:solidFill>
                <a:prstDash val="solid"/>
                <a:round/>
                <a:headEnd type="none" w="med" len="med"/>
                <a:tailEnd type="none" w="med" len="med"/>
              </a:ln>
            </p:spPr>
          </p:cxnSp>
          <p:sp>
            <p:nvSpPr>
              <p:cNvPr id="606" name="Google Shape;606;p18"/>
              <p:cNvSpPr/>
              <p:nvPr/>
            </p:nvSpPr>
            <p:spPr>
              <a:xfrm>
                <a:off x="4617519" y="5005700"/>
                <a:ext cx="93237"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07" name="Google Shape;607;p18"/>
              <p:cNvSpPr/>
              <p:nvPr/>
            </p:nvSpPr>
            <p:spPr>
              <a:xfrm>
                <a:off x="4086287" y="5781354"/>
                <a:ext cx="93238"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08" name="Google Shape;608;p18"/>
              <p:cNvCxnSpPr>
                <a:stCxn id="607" idx="3"/>
                <a:endCxn id="609" idx="1"/>
              </p:cNvCxnSpPr>
              <p:nvPr/>
            </p:nvCxnSpPr>
            <p:spPr>
              <a:xfrm>
                <a:off x="4179525" y="5810568"/>
                <a:ext cx="458400" cy="6600"/>
              </a:xfrm>
              <a:prstGeom prst="straightConnector1">
                <a:avLst/>
              </a:prstGeom>
              <a:noFill/>
              <a:ln w="9525" cap="flat" cmpd="sng">
                <a:solidFill>
                  <a:schemeClr val="dk1"/>
                </a:solidFill>
                <a:prstDash val="solid"/>
                <a:round/>
                <a:headEnd type="none" w="med" len="med"/>
                <a:tailEnd type="none" w="med" len="med"/>
              </a:ln>
            </p:spPr>
          </p:cxnSp>
          <p:sp>
            <p:nvSpPr>
              <p:cNvPr id="609" name="Google Shape;609;p18"/>
              <p:cNvSpPr/>
              <p:nvPr/>
            </p:nvSpPr>
            <p:spPr>
              <a:xfrm>
                <a:off x="4637894" y="5788146"/>
                <a:ext cx="652661"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10" name="Google Shape;610;p18"/>
              <p:cNvSpPr/>
              <p:nvPr/>
            </p:nvSpPr>
            <p:spPr>
              <a:xfrm>
                <a:off x="3313109" y="4865320"/>
                <a:ext cx="839135"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11" name="Google Shape;611;p18"/>
              <p:cNvCxnSpPr>
                <a:stCxn id="610" idx="3"/>
                <a:endCxn id="612" idx="1"/>
              </p:cNvCxnSpPr>
              <p:nvPr/>
            </p:nvCxnSpPr>
            <p:spPr>
              <a:xfrm>
                <a:off x="4152244" y="4894534"/>
                <a:ext cx="326100" cy="0"/>
              </a:xfrm>
              <a:prstGeom prst="straightConnector1">
                <a:avLst/>
              </a:prstGeom>
              <a:noFill/>
              <a:ln w="9525" cap="flat" cmpd="sng">
                <a:solidFill>
                  <a:schemeClr val="dk1"/>
                </a:solidFill>
                <a:prstDash val="solid"/>
                <a:round/>
                <a:headEnd type="none" w="med" len="med"/>
                <a:tailEnd type="none" w="med" len="med"/>
              </a:ln>
            </p:spPr>
          </p:cxnSp>
          <p:sp>
            <p:nvSpPr>
              <p:cNvPr id="612" name="Google Shape;612;p18"/>
              <p:cNvSpPr/>
              <p:nvPr/>
            </p:nvSpPr>
            <p:spPr>
              <a:xfrm>
                <a:off x="4478575" y="4865320"/>
                <a:ext cx="93237"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613" name="Google Shape;613;p18"/>
              <p:cNvCxnSpPr>
                <a:endCxn id="614" idx="1"/>
              </p:cNvCxnSpPr>
              <p:nvPr/>
            </p:nvCxnSpPr>
            <p:spPr>
              <a:xfrm>
                <a:off x="5615933" y="5152559"/>
                <a:ext cx="326100" cy="1200"/>
              </a:xfrm>
              <a:prstGeom prst="straightConnector1">
                <a:avLst/>
              </a:prstGeom>
              <a:noFill/>
              <a:ln w="9525" cap="flat" cmpd="sng">
                <a:solidFill>
                  <a:schemeClr val="dk1"/>
                </a:solidFill>
                <a:prstDash val="solid"/>
                <a:round/>
                <a:headEnd type="none" w="med" len="med"/>
                <a:tailEnd type="none" w="med" len="med"/>
              </a:ln>
            </p:spPr>
          </p:cxnSp>
          <p:sp>
            <p:nvSpPr>
              <p:cNvPr id="614" name="Google Shape;614;p18"/>
              <p:cNvSpPr/>
              <p:nvPr/>
            </p:nvSpPr>
            <p:spPr>
              <a:xfrm>
                <a:off x="5942033" y="5124534"/>
                <a:ext cx="839135" cy="58451"/>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15" name="Google Shape;615;p18"/>
              <p:cNvSpPr/>
              <p:nvPr/>
            </p:nvSpPr>
            <p:spPr>
              <a:xfrm>
                <a:off x="5611546" y="5124534"/>
                <a:ext cx="93237" cy="5845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616" name="Google Shape;616;p18"/>
              <p:cNvCxnSpPr/>
              <p:nvPr/>
            </p:nvCxnSpPr>
            <p:spPr>
              <a:xfrm>
                <a:off x="5849737" y="5293767"/>
                <a:ext cx="261501" cy="0"/>
              </a:xfrm>
              <a:prstGeom prst="straightConnector1">
                <a:avLst/>
              </a:prstGeom>
              <a:noFill/>
              <a:ln w="9525" cap="flat" cmpd="sng">
                <a:solidFill>
                  <a:schemeClr val="dk1"/>
                </a:solidFill>
                <a:prstDash val="solid"/>
                <a:round/>
                <a:headEnd type="none" w="med" len="med"/>
                <a:tailEnd type="none" w="med" len="med"/>
              </a:ln>
            </p:spPr>
          </p:cxnSp>
          <p:sp>
            <p:nvSpPr>
              <p:cNvPr id="617" name="Google Shape;617;p18"/>
              <p:cNvSpPr/>
              <p:nvPr/>
            </p:nvSpPr>
            <p:spPr>
              <a:xfrm>
                <a:off x="5942973" y="5264541"/>
                <a:ext cx="847809" cy="56027"/>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618" name="Google Shape;618;p18"/>
              <p:cNvCxnSpPr>
                <a:stCxn id="617" idx="3"/>
              </p:cNvCxnSpPr>
              <p:nvPr/>
            </p:nvCxnSpPr>
            <p:spPr>
              <a:xfrm>
                <a:off x="6790782" y="5292555"/>
                <a:ext cx="224400" cy="270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18"/>
              <p:cNvSpPr/>
              <p:nvPr/>
            </p:nvSpPr>
            <p:spPr>
              <a:xfrm>
                <a:off x="5588235" y="5264541"/>
                <a:ext cx="93238" cy="5845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20" name="Google Shape;620;p18"/>
              <p:cNvSpPr/>
              <p:nvPr/>
            </p:nvSpPr>
            <p:spPr>
              <a:xfrm>
                <a:off x="6041314" y="5407291"/>
                <a:ext cx="745899"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621" name="Google Shape;621;p18"/>
              <p:cNvCxnSpPr>
                <a:stCxn id="620" idx="3"/>
              </p:cNvCxnSpPr>
              <p:nvPr/>
            </p:nvCxnSpPr>
            <p:spPr>
              <a:xfrm>
                <a:off x="6787213" y="5436505"/>
                <a:ext cx="419400" cy="1200"/>
              </a:xfrm>
              <a:prstGeom prst="straightConnector1">
                <a:avLst/>
              </a:prstGeom>
              <a:noFill/>
              <a:ln w="9525" cap="flat" cmpd="sng">
                <a:solidFill>
                  <a:schemeClr val="dk1"/>
                </a:solidFill>
                <a:prstDash val="solid"/>
                <a:round/>
                <a:headEnd type="none" w="med" len="med"/>
                <a:tailEnd type="none" w="med" len="med"/>
              </a:ln>
            </p:spPr>
          </p:cxnSp>
          <p:sp>
            <p:nvSpPr>
              <p:cNvPr id="622" name="Google Shape;622;p18"/>
              <p:cNvSpPr/>
              <p:nvPr/>
            </p:nvSpPr>
            <p:spPr>
              <a:xfrm>
                <a:off x="3312608" y="4721907"/>
                <a:ext cx="839135"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623" name="Google Shape;623;p18"/>
              <p:cNvCxnSpPr>
                <a:stCxn id="624" idx="3"/>
                <a:endCxn id="622" idx="1"/>
              </p:cNvCxnSpPr>
              <p:nvPr/>
            </p:nvCxnSpPr>
            <p:spPr>
              <a:xfrm>
                <a:off x="3094140" y="4751121"/>
                <a:ext cx="218700" cy="0"/>
              </a:xfrm>
              <a:prstGeom prst="straightConnector1">
                <a:avLst/>
              </a:prstGeom>
              <a:noFill/>
              <a:ln w="9525" cap="flat" cmpd="sng">
                <a:solidFill>
                  <a:schemeClr val="dk1"/>
                </a:solidFill>
                <a:prstDash val="solid"/>
                <a:round/>
                <a:headEnd type="none" w="med" len="med"/>
                <a:tailEnd type="none" w="med" len="med"/>
              </a:ln>
            </p:spPr>
          </p:cxnSp>
          <p:cxnSp>
            <p:nvCxnSpPr>
              <p:cNvPr id="625" name="Google Shape;625;p18"/>
              <p:cNvCxnSpPr>
                <a:stCxn id="622" idx="3"/>
                <a:endCxn id="626" idx="1"/>
              </p:cNvCxnSpPr>
              <p:nvPr/>
            </p:nvCxnSpPr>
            <p:spPr>
              <a:xfrm>
                <a:off x="4151743" y="4751121"/>
                <a:ext cx="1080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18"/>
              <p:cNvSpPr/>
              <p:nvPr/>
            </p:nvSpPr>
            <p:spPr>
              <a:xfrm>
                <a:off x="3000903" y="4721907"/>
                <a:ext cx="93237"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26" name="Google Shape;626;p18"/>
              <p:cNvSpPr/>
              <p:nvPr/>
            </p:nvSpPr>
            <p:spPr>
              <a:xfrm>
                <a:off x="4259606" y="4721907"/>
                <a:ext cx="93237"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27" name="Google Shape;627;p18"/>
              <p:cNvSpPr/>
              <p:nvPr/>
            </p:nvSpPr>
            <p:spPr>
              <a:xfrm>
                <a:off x="6916870" y="4605053"/>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sp>
            <p:nvSpPr>
              <p:cNvPr id="628" name="Google Shape;628;p18"/>
              <p:cNvSpPr/>
              <p:nvPr/>
            </p:nvSpPr>
            <p:spPr>
              <a:xfrm>
                <a:off x="3000905" y="4488197"/>
                <a:ext cx="93238" cy="584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29" name="Google Shape;629;p18"/>
              <p:cNvCxnSpPr/>
              <p:nvPr/>
            </p:nvCxnSpPr>
            <p:spPr>
              <a:xfrm rot="10800000">
                <a:off x="5285219" y="4671002"/>
                <a:ext cx="933242" cy="334698"/>
              </a:xfrm>
              <a:prstGeom prst="straightConnector1">
                <a:avLst/>
              </a:prstGeom>
              <a:noFill/>
              <a:ln w="9525" cap="flat" cmpd="sng">
                <a:solidFill>
                  <a:schemeClr val="dk1"/>
                </a:solidFill>
                <a:prstDash val="solid"/>
                <a:round/>
                <a:headEnd type="none" w="med" len="med"/>
                <a:tailEnd type="stealth" w="med" len="med"/>
              </a:ln>
            </p:spPr>
          </p:cxnSp>
          <p:cxnSp>
            <p:nvCxnSpPr>
              <p:cNvPr id="630" name="Google Shape;630;p18"/>
              <p:cNvCxnSpPr/>
              <p:nvPr/>
            </p:nvCxnSpPr>
            <p:spPr>
              <a:xfrm rot="10800000" flipH="1">
                <a:off x="6218461" y="4663481"/>
                <a:ext cx="232222" cy="342219"/>
              </a:xfrm>
              <a:prstGeom prst="straightConnector1">
                <a:avLst/>
              </a:prstGeom>
              <a:noFill/>
              <a:ln w="9525" cap="flat" cmpd="sng">
                <a:solidFill>
                  <a:schemeClr val="dk1"/>
                </a:solidFill>
                <a:prstDash val="solid"/>
                <a:round/>
                <a:headEnd type="none" w="med" len="med"/>
                <a:tailEnd type="stealth" w="med" len="med"/>
              </a:ln>
            </p:spPr>
          </p:cxnSp>
          <p:sp>
            <p:nvSpPr>
              <p:cNvPr id="631" name="Google Shape;631;p18"/>
              <p:cNvSpPr txBox="1"/>
              <p:nvPr/>
            </p:nvSpPr>
            <p:spPr>
              <a:xfrm>
                <a:off x="4647141" y="4189161"/>
                <a:ext cx="1202596" cy="2778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Region 2A</a:t>
                </a:r>
                <a:endParaRPr sz="1200" dirty="0">
                  <a:solidFill>
                    <a:schemeClr val="dk1"/>
                  </a:solidFill>
                  <a:latin typeface="Calibri"/>
                  <a:ea typeface="Calibri"/>
                  <a:cs typeface="Calibri"/>
                  <a:sym typeface="Calibri"/>
                </a:endParaRPr>
              </a:p>
            </p:txBody>
          </p:sp>
          <p:sp>
            <p:nvSpPr>
              <p:cNvPr id="632" name="Google Shape;632;p18"/>
              <p:cNvSpPr txBox="1"/>
              <p:nvPr/>
            </p:nvSpPr>
            <p:spPr>
              <a:xfrm>
                <a:off x="5948891" y="4189161"/>
                <a:ext cx="968375" cy="2778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Region 2B</a:t>
                </a:r>
                <a:endParaRPr sz="1200">
                  <a:solidFill>
                    <a:schemeClr val="dk1"/>
                  </a:solidFill>
                  <a:latin typeface="Calibri"/>
                  <a:ea typeface="Calibri"/>
                  <a:cs typeface="Calibri"/>
                  <a:sym typeface="Calibri"/>
                </a:endParaRPr>
              </a:p>
            </p:txBody>
          </p:sp>
          <p:sp>
            <p:nvSpPr>
              <p:cNvPr id="633" name="Google Shape;633;p18"/>
              <p:cNvSpPr/>
              <p:nvPr/>
            </p:nvSpPr>
            <p:spPr>
              <a:xfrm>
                <a:off x="3553537" y="5117354"/>
                <a:ext cx="606042"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34" name="Google Shape;634;p18"/>
              <p:cNvCxnSpPr>
                <a:stCxn id="633" idx="3"/>
                <a:endCxn id="635" idx="1"/>
              </p:cNvCxnSpPr>
              <p:nvPr/>
            </p:nvCxnSpPr>
            <p:spPr>
              <a:xfrm>
                <a:off x="4159579" y="5146568"/>
                <a:ext cx="466200" cy="0"/>
              </a:xfrm>
              <a:prstGeom prst="straightConnector1">
                <a:avLst/>
              </a:prstGeom>
              <a:noFill/>
              <a:ln w="9525" cap="flat" cmpd="sng">
                <a:solidFill>
                  <a:schemeClr val="dk1"/>
                </a:solidFill>
                <a:prstDash val="solid"/>
                <a:round/>
                <a:headEnd type="none" w="med" len="med"/>
                <a:tailEnd type="none" w="med" len="med"/>
              </a:ln>
            </p:spPr>
          </p:cxnSp>
          <p:sp>
            <p:nvSpPr>
              <p:cNvPr id="635" name="Google Shape;635;p18"/>
              <p:cNvSpPr/>
              <p:nvPr/>
            </p:nvSpPr>
            <p:spPr>
              <a:xfrm>
                <a:off x="4625766" y="5117354"/>
                <a:ext cx="93237"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36" name="Google Shape;636;p18"/>
              <p:cNvSpPr/>
              <p:nvPr/>
            </p:nvSpPr>
            <p:spPr>
              <a:xfrm>
                <a:off x="3560329" y="5231145"/>
                <a:ext cx="606042"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37" name="Google Shape;637;p18"/>
              <p:cNvCxnSpPr>
                <a:stCxn id="636" idx="3"/>
                <a:endCxn id="638" idx="1"/>
              </p:cNvCxnSpPr>
              <p:nvPr/>
            </p:nvCxnSpPr>
            <p:spPr>
              <a:xfrm>
                <a:off x="4166371" y="5260359"/>
                <a:ext cx="466200" cy="0"/>
              </a:xfrm>
              <a:prstGeom prst="straightConnector1">
                <a:avLst/>
              </a:prstGeom>
              <a:noFill/>
              <a:ln w="9525" cap="flat" cmpd="sng">
                <a:solidFill>
                  <a:schemeClr val="dk1"/>
                </a:solidFill>
                <a:prstDash val="solid"/>
                <a:round/>
                <a:headEnd type="none" w="med" len="med"/>
                <a:tailEnd type="none" w="med" len="med"/>
              </a:ln>
            </p:spPr>
          </p:cxnSp>
          <p:sp>
            <p:nvSpPr>
              <p:cNvPr id="638" name="Google Shape;638;p18"/>
              <p:cNvSpPr/>
              <p:nvPr/>
            </p:nvSpPr>
            <p:spPr>
              <a:xfrm>
                <a:off x="4632558" y="5231145"/>
                <a:ext cx="93237"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39" name="Google Shape;639;p18"/>
              <p:cNvSpPr/>
              <p:nvPr/>
            </p:nvSpPr>
            <p:spPr>
              <a:xfrm>
                <a:off x="3557481" y="5337111"/>
                <a:ext cx="606042"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40" name="Google Shape;640;p18"/>
              <p:cNvCxnSpPr>
                <a:stCxn id="639" idx="3"/>
                <a:endCxn id="641" idx="1"/>
              </p:cNvCxnSpPr>
              <p:nvPr/>
            </p:nvCxnSpPr>
            <p:spPr>
              <a:xfrm>
                <a:off x="4163523" y="5366325"/>
                <a:ext cx="466200" cy="0"/>
              </a:xfrm>
              <a:prstGeom prst="straightConnector1">
                <a:avLst/>
              </a:prstGeom>
              <a:noFill/>
              <a:ln w="9525" cap="flat" cmpd="sng">
                <a:solidFill>
                  <a:schemeClr val="dk1"/>
                </a:solidFill>
                <a:prstDash val="solid"/>
                <a:round/>
                <a:headEnd type="none" w="med" len="med"/>
                <a:tailEnd type="none" w="med" len="med"/>
              </a:ln>
            </p:spPr>
          </p:cxnSp>
          <p:sp>
            <p:nvSpPr>
              <p:cNvPr id="641" name="Google Shape;641;p18"/>
              <p:cNvSpPr/>
              <p:nvPr/>
            </p:nvSpPr>
            <p:spPr>
              <a:xfrm>
                <a:off x="4629710" y="5337111"/>
                <a:ext cx="93237"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42" name="Google Shape;642;p18"/>
              <p:cNvSpPr/>
              <p:nvPr/>
            </p:nvSpPr>
            <p:spPr>
              <a:xfrm>
                <a:off x="3565728" y="5448765"/>
                <a:ext cx="606042"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43" name="Google Shape;643;p18"/>
              <p:cNvCxnSpPr>
                <a:stCxn id="642" idx="3"/>
                <a:endCxn id="644" idx="1"/>
              </p:cNvCxnSpPr>
              <p:nvPr/>
            </p:nvCxnSpPr>
            <p:spPr>
              <a:xfrm>
                <a:off x="4171770" y="5477979"/>
                <a:ext cx="466200" cy="0"/>
              </a:xfrm>
              <a:prstGeom prst="straightConnector1">
                <a:avLst/>
              </a:prstGeom>
              <a:noFill/>
              <a:ln w="9525" cap="flat" cmpd="sng">
                <a:solidFill>
                  <a:schemeClr val="dk1"/>
                </a:solidFill>
                <a:prstDash val="solid"/>
                <a:round/>
                <a:headEnd type="none" w="med" len="med"/>
                <a:tailEnd type="none" w="med" len="med"/>
              </a:ln>
            </p:spPr>
          </p:cxnSp>
          <p:sp>
            <p:nvSpPr>
              <p:cNvPr id="644" name="Google Shape;644;p18"/>
              <p:cNvSpPr/>
              <p:nvPr/>
            </p:nvSpPr>
            <p:spPr>
              <a:xfrm>
                <a:off x="4637957" y="5448765"/>
                <a:ext cx="93237"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645" name="Google Shape;645;p18"/>
              <p:cNvSpPr/>
              <p:nvPr/>
            </p:nvSpPr>
            <p:spPr>
              <a:xfrm>
                <a:off x="3572520" y="5562556"/>
                <a:ext cx="606042" cy="58428"/>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u="sng">
                  <a:solidFill>
                    <a:schemeClr val="dk1"/>
                  </a:solidFill>
                  <a:latin typeface="Calibri"/>
                  <a:ea typeface="Calibri"/>
                  <a:cs typeface="Calibri"/>
                  <a:sym typeface="Calibri"/>
                </a:endParaRPr>
              </a:p>
            </p:txBody>
          </p:sp>
          <p:cxnSp>
            <p:nvCxnSpPr>
              <p:cNvPr id="646" name="Google Shape;646;p18"/>
              <p:cNvCxnSpPr>
                <a:stCxn id="645" idx="3"/>
                <a:endCxn id="647" idx="1"/>
              </p:cNvCxnSpPr>
              <p:nvPr/>
            </p:nvCxnSpPr>
            <p:spPr>
              <a:xfrm>
                <a:off x="4178562" y="5591770"/>
                <a:ext cx="466200" cy="0"/>
              </a:xfrm>
              <a:prstGeom prst="straightConnector1">
                <a:avLst/>
              </a:prstGeom>
              <a:noFill/>
              <a:ln w="9525" cap="flat" cmpd="sng">
                <a:solidFill>
                  <a:schemeClr val="dk1"/>
                </a:solidFill>
                <a:prstDash val="solid"/>
                <a:round/>
                <a:headEnd type="none" w="med" len="med"/>
                <a:tailEnd type="none" w="med" len="med"/>
              </a:ln>
            </p:spPr>
          </p:cxnSp>
          <p:sp>
            <p:nvSpPr>
              <p:cNvPr id="647" name="Google Shape;647;p18"/>
              <p:cNvSpPr/>
              <p:nvPr/>
            </p:nvSpPr>
            <p:spPr>
              <a:xfrm>
                <a:off x="4644749" y="5562556"/>
                <a:ext cx="93237" cy="5842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cxnSp>
            <p:nvCxnSpPr>
              <p:cNvPr id="648" name="Google Shape;648;p18"/>
              <p:cNvCxnSpPr/>
              <p:nvPr/>
            </p:nvCxnSpPr>
            <p:spPr>
              <a:xfrm>
                <a:off x="5626595" y="5797105"/>
                <a:ext cx="1184267" cy="0"/>
              </a:xfrm>
              <a:prstGeom prst="straightConnector1">
                <a:avLst/>
              </a:prstGeom>
              <a:noFill/>
              <a:ln w="9525" cap="flat" cmpd="sng">
                <a:solidFill>
                  <a:schemeClr val="dk1"/>
                </a:solidFill>
                <a:prstDash val="solid"/>
                <a:round/>
                <a:headEnd type="none" w="med" len="med"/>
                <a:tailEnd type="none" w="med" len="med"/>
              </a:ln>
            </p:spPr>
          </p:cxnSp>
          <p:sp>
            <p:nvSpPr>
              <p:cNvPr id="649" name="Google Shape;649;p18"/>
              <p:cNvSpPr/>
              <p:nvPr/>
            </p:nvSpPr>
            <p:spPr>
              <a:xfrm>
                <a:off x="5952926" y="5767879"/>
                <a:ext cx="839136" cy="58451"/>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rgbClr val="FDEADA"/>
                  </a:solidFill>
                  <a:latin typeface="Calibri"/>
                  <a:ea typeface="Calibri"/>
                  <a:cs typeface="Calibri"/>
                  <a:sym typeface="Calibri"/>
                </a:endParaRPr>
              </a:p>
            </p:txBody>
          </p:sp>
          <p:sp>
            <p:nvSpPr>
              <p:cNvPr id="650" name="Google Shape;650;p18"/>
              <p:cNvSpPr/>
              <p:nvPr/>
            </p:nvSpPr>
            <p:spPr>
              <a:xfrm>
                <a:off x="5952480" y="5633119"/>
                <a:ext cx="825939" cy="51594"/>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rgbClr val="FDEADA"/>
                  </a:solidFill>
                  <a:latin typeface="Calibri"/>
                  <a:ea typeface="Calibri"/>
                  <a:cs typeface="Calibri"/>
                  <a:sym typeface="Calibri"/>
                </a:endParaRPr>
              </a:p>
            </p:txBody>
          </p:sp>
          <p:cxnSp>
            <p:nvCxnSpPr>
              <p:cNvPr id="651" name="Google Shape;651;p18"/>
              <p:cNvCxnSpPr>
                <a:stCxn id="650" idx="3"/>
              </p:cNvCxnSpPr>
              <p:nvPr/>
            </p:nvCxnSpPr>
            <p:spPr>
              <a:xfrm>
                <a:off x="6778419" y="5658916"/>
                <a:ext cx="339300" cy="0"/>
              </a:xfrm>
              <a:prstGeom prst="straightConnector1">
                <a:avLst/>
              </a:prstGeom>
              <a:noFill/>
              <a:ln w="9525" cap="flat" cmpd="sng">
                <a:solidFill>
                  <a:schemeClr val="dk1"/>
                </a:solidFill>
                <a:prstDash val="solid"/>
                <a:round/>
                <a:headEnd type="none" w="med" len="med"/>
                <a:tailEnd type="none" w="med" len="med"/>
              </a:ln>
            </p:spPr>
          </p:cxnSp>
          <p:sp>
            <p:nvSpPr>
              <p:cNvPr id="652" name="Google Shape;652;p18"/>
              <p:cNvSpPr/>
              <p:nvPr/>
            </p:nvSpPr>
            <p:spPr>
              <a:xfrm>
                <a:off x="5952480" y="5519118"/>
                <a:ext cx="825939" cy="51594"/>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rgbClr val="FDEADA"/>
                  </a:solidFill>
                  <a:latin typeface="Calibri"/>
                  <a:ea typeface="Calibri"/>
                  <a:cs typeface="Calibri"/>
                  <a:sym typeface="Calibri"/>
                </a:endParaRPr>
              </a:p>
            </p:txBody>
          </p:sp>
          <p:cxnSp>
            <p:nvCxnSpPr>
              <p:cNvPr id="653" name="Google Shape;653;p18"/>
              <p:cNvCxnSpPr>
                <a:stCxn id="652" idx="3"/>
              </p:cNvCxnSpPr>
              <p:nvPr/>
            </p:nvCxnSpPr>
            <p:spPr>
              <a:xfrm>
                <a:off x="6778419" y="5544915"/>
                <a:ext cx="339300" cy="0"/>
              </a:xfrm>
              <a:prstGeom prst="straightConnector1">
                <a:avLst/>
              </a:prstGeom>
              <a:noFill/>
              <a:ln w="9525" cap="flat" cmpd="sng">
                <a:solidFill>
                  <a:schemeClr val="dk1"/>
                </a:solidFill>
                <a:prstDash val="solid"/>
                <a:round/>
                <a:headEnd type="none" w="med" len="med"/>
                <a:tailEnd type="none" w="med" len="med"/>
              </a:ln>
            </p:spPr>
          </p:cxnSp>
        </p:grpSp>
        <p:cxnSp>
          <p:nvCxnSpPr>
            <p:cNvPr id="654" name="Google Shape;654;p18"/>
            <p:cNvCxnSpPr/>
            <p:nvPr/>
          </p:nvCxnSpPr>
          <p:spPr>
            <a:xfrm>
              <a:off x="2185882" y="4107822"/>
              <a:ext cx="2030005" cy="1165037"/>
            </a:xfrm>
            <a:prstGeom prst="bentConnector3">
              <a:avLst>
                <a:gd name="adj1" fmla="val 25504"/>
              </a:avLst>
            </a:prstGeom>
            <a:noFill/>
            <a:ln w="76200" cap="flat" cmpd="sng">
              <a:solidFill>
                <a:srgbClr val="E36C09"/>
              </a:solidFill>
              <a:prstDash val="solid"/>
              <a:round/>
              <a:headEnd type="none" w="sm" len="sm"/>
              <a:tailEnd type="stealth" w="med" len="med"/>
            </a:ln>
          </p:spPr>
        </p:cxnSp>
        <p:cxnSp>
          <p:nvCxnSpPr>
            <p:cNvPr id="655" name="Google Shape;655;p18"/>
            <p:cNvCxnSpPr>
              <a:endCxn id="516" idx="2"/>
            </p:cNvCxnSpPr>
            <p:nvPr/>
          </p:nvCxnSpPr>
          <p:spPr>
            <a:xfrm rot="10800000" flipH="1">
              <a:off x="2185826" y="2839836"/>
              <a:ext cx="2030100" cy="1173900"/>
            </a:xfrm>
            <a:prstGeom prst="bentConnector3">
              <a:avLst>
                <a:gd name="adj1" fmla="val 25508"/>
              </a:avLst>
            </a:prstGeom>
            <a:noFill/>
            <a:ln w="76200" cap="flat" cmpd="sng">
              <a:solidFill>
                <a:schemeClr val="accent3"/>
              </a:solidFill>
              <a:prstDash val="solid"/>
              <a:round/>
              <a:headEnd type="none" w="sm" len="sm"/>
              <a:tailEnd type="stealth" w="med" len="med"/>
            </a:ln>
          </p:spPr>
        </p:cxnSp>
        <p:sp>
          <p:nvSpPr>
            <p:cNvPr id="656" name="Google Shape;656;p18"/>
            <p:cNvSpPr txBox="1"/>
            <p:nvPr/>
          </p:nvSpPr>
          <p:spPr>
            <a:xfrm>
              <a:off x="2896932" y="2924391"/>
              <a:ext cx="902563"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Easy</a:t>
              </a:r>
              <a:endParaRPr sz="1600" dirty="0">
                <a:solidFill>
                  <a:schemeClr val="dk1"/>
                </a:solidFill>
                <a:latin typeface="Calibri"/>
                <a:ea typeface="Calibri"/>
                <a:cs typeface="Calibri"/>
                <a:sym typeface="Calibri"/>
              </a:endParaRPr>
            </a:p>
          </p:txBody>
        </p:sp>
        <p:sp>
          <p:nvSpPr>
            <p:cNvPr id="657" name="Google Shape;657;p18"/>
            <p:cNvSpPr txBox="1"/>
            <p:nvPr/>
          </p:nvSpPr>
          <p:spPr>
            <a:xfrm>
              <a:off x="2890569" y="4792800"/>
              <a:ext cx="981175"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Harder</a:t>
              </a:r>
              <a:endParaRPr sz="16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678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5" name="Rectangle 4">
            <a:extLst>
              <a:ext uri="{FF2B5EF4-FFF2-40B4-BE49-F238E27FC236}">
                <a16:creationId xmlns:a16="http://schemas.microsoft.com/office/drawing/2014/main" id="{87373DDF-0325-0C46-9133-5F30C492006E}"/>
              </a:ext>
            </a:extLst>
          </p:cNvPr>
          <p:cNvSpPr/>
          <p:nvPr/>
        </p:nvSpPr>
        <p:spPr>
          <a:xfrm>
            <a:off x="426128" y="4737100"/>
            <a:ext cx="5492071"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3" name="Google Shape;663;p19"/>
          <p:cNvSpPr txBox="1">
            <a:spLocks noGrp="1"/>
          </p:cNvSpPr>
          <p:nvPr>
            <p:ph type="title"/>
          </p:nvPr>
        </p:nvSpPr>
        <p:spPr>
          <a:xfrm>
            <a:off x="1811044" y="205979"/>
            <a:ext cx="6875755" cy="557208"/>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FFFFFF"/>
              </a:buClr>
              <a:buSzPts val="2400"/>
              <a:buFont typeface="Calibri"/>
              <a:buNone/>
            </a:pPr>
            <a:r>
              <a:rPr lang="en-US" sz="2400" b="0" i="0" u="none" strike="noStrike" cap="none" dirty="0">
                <a:solidFill>
                  <a:srgbClr val="FFFFFF"/>
                </a:solidFill>
                <a:latin typeface="Calibri"/>
                <a:ea typeface="Calibri"/>
                <a:cs typeface="Calibri"/>
                <a:sym typeface="Calibri"/>
              </a:rPr>
              <a:t>Paired-end sequencing helps a lot</a:t>
            </a:r>
            <a:endParaRPr sz="2400" b="0" i="0" u="none" strike="noStrike" cap="none" dirty="0">
              <a:solidFill>
                <a:srgbClr val="FFFFFF"/>
              </a:solidFill>
              <a:latin typeface="Calibri"/>
              <a:ea typeface="Calibri"/>
              <a:cs typeface="Calibri"/>
              <a:sym typeface="Calibri"/>
            </a:endParaRPr>
          </a:p>
        </p:txBody>
      </p:sp>
      <p:pic>
        <p:nvPicPr>
          <p:cNvPr id="664" name="Google Shape;664;p19" descr="4FlkV.gif"/>
          <p:cNvPicPr preferRelativeResize="0"/>
          <p:nvPr/>
        </p:nvPicPr>
        <p:blipFill rotWithShape="1">
          <a:blip r:embed="rId3">
            <a:alphaModFix/>
          </a:blip>
          <a:srcRect/>
          <a:stretch/>
        </p:blipFill>
        <p:spPr>
          <a:xfrm>
            <a:off x="1049446" y="1238102"/>
            <a:ext cx="6892535" cy="3205029"/>
          </a:xfrm>
          <a:prstGeom prst="rect">
            <a:avLst/>
          </a:prstGeom>
          <a:noFill/>
          <a:ln>
            <a:noFill/>
          </a:ln>
        </p:spPr>
      </p:pic>
      <p:sp>
        <p:nvSpPr>
          <p:cNvPr id="665" name="Google Shape;665;p19"/>
          <p:cNvSpPr/>
          <p:nvPr/>
        </p:nvSpPr>
        <p:spPr>
          <a:xfrm>
            <a:off x="117006" y="4756166"/>
            <a:ext cx="7899199"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https://www.illumina.com/science/technology/next-generation-sequencing/paired-end-vs-single-read-sequencing.html</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592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7D1EACE-4FAA-5C4A-91CC-EDCE5CA6E361}"/>
              </a:ext>
            </a:extLst>
          </p:cNvPr>
          <p:cNvSpPr/>
          <p:nvPr/>
        </p:nvSpPr>
        <p:spPr>
          <a:xfrm>
            <a:off x="378390" y="4737100"/>
            <a:ext cx="5539809" cy="3175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765520" y="205979"/>
            <a:ext cx="6921279" cy="557208"/>
          </a:xfrm>
        </p:spPr>
        <p:txBody>
          <a:bodyPr/>
          <a:lstStyle/>
          <a:p>
            <a:r>
              <a:rPr lang="en-US" sz="2400" b="1" dirty="0"/>
              <a:t>Output format: </a:t>
            </a:r>
            <a:r>
              <a:rPr lang="en-US" sz="2400" dirty="0"/>
              <a:t>Sequence/Binary Alignment Map (SAM/BAM)</a:t>
            </a:r>
          </a:p>
        </p:txBody>
      </p:sp>
      <p:sp>
        <p:nvSpPr>
          <p:cNvPr id="4" name="TextBox 17"/>
          <p:cNvSpPr txBox="1">
            <a:spLocks noChangeArrowheads="1"/>
          </p:cNvSpPr>
          <p:nvPr/>
        </p:nvSpPr>
        <p:spPr bwMode="auto">
          <a:xfrm>
            <a:off x="3344866" y="3431143"/>
            <a:ext cx="739899" cy="252599"/>
          </a:xfrm>
          <a:prstGeom prst="rect">
            <a:avLst/>
          </a:prstGeom>
          <a:solidFill>
            <a:srgbClr val="FF6600">
              <a:alpha val="59999"/>
            </a:srgbClr>
          </a:solidFill>
          <a:ln w="9525">
            <a:noFill/>
            <a:miter lim="800000"/>
            <a:headEnd/>
            <a:tailEnd/>
          </a:ln>
        </p:spPr>
        <p:txBody>
          <a:bodyPr wrap="square">
            <a:prstTxWarp prst="textNoShape">
              <a:avLst/>
            </a:prstTxWarp>
            <a:spAutoFit/>
          </a:bodyPr>
          <a:lstStyle/>
          <a:p>
            <a:pPr algn="ctr"/>
            <a:endParaRPr lang="en-US" sz="1600" dirty="0">
              <a:latin typeface="Helvetica" charset="0"/>
              <a:ea typeface="Helvetica" charset="0"/>
              <a:cs typeface="Helvetica" charset="0"/>
            </a:endParaRPr>
          </a:p>
        </p:txBody>
      </p:sp>
      <p:sp>
        <p:nvSpPr>
          <p:cNvPr id="5" name="TextBox 17"/>
          <p:cNvSpPr txBox="1">
            <a:spLocks noChangeArrowheads="1"/>
          </p:cNvSpPr>
          <p:nvPr/>
        </p:nvSpPr>
        <p:spPr bwMode="auto">
          <a:xfrm>
            <a:off x="3107828" y="3431143"/>
            <a:ext cx="213491" cy="252599"/>
          </a:xfrm>
          <a:prstGeom prst="rect">
            <a:avLst/>
          </a:prstGeom>
          <a:solidFill>
            <a:srgbClr val="FF6600">
              <a:alpha val="59999"/>
            </a:srgbClr>
          </a:solidFill>
          <a:ln w="9525">
            <a:noFill/>
            <a:miter lim="800000"/>
            <a:headEnd/>
            <a:tailEnd/>
          </a:ln>
        </p:spPr>
        <p:txBody>
          <a:bodyPr wrap="square">
            <a:prstTxWarp prst="textNoShape">
              <a:avLst/>
            </a:prstTxWarp>
            <a:spAutoFit/>
          </a:bodyPr>
          <a:lstStyle/>
          <a:p>
            <a:pPr algn="ctr"/>
            <a:endParaRPr lang="en-US" sz="1600" dirty="0">
              <a:latin typeface="Helvetica" charset="0"/>
              <a:ea typeface="Helvetica" charset="0"/>
              <a:cs typeface="Helvetica" charset="0"/>
            </a:endParaRPr>
          </a:p>
        </p:txBody>
      </p:sp>
      <p:sp>
        <p:nvSpPr>
          <p:cNvPr id="6" name="TextBox 12"/>
          <p:cNvSpPr txBox="1">
            <a:spLocks noChangeArrowheads="1"/>
          </p:cNvSpPr>
          <p:nvPr/>
        </p:nvSpPr>
        <p:spPr bwMode="auto">
          <a:xfrm>
            <a:off x="761423" y="2988984"/>
            <a:ext cx="857927" cy="261610"/>
          </a:xfrm>
          <a:prstGeom prst="rect">
            <a:avLst/>
          </a:prstGeom>
          <a:noFill/>
          <a:ln w="9525">
            <a:noFill/>
            <a:miter lim="800000"/>
            <a:headEnd/>
            <a:tailEnd/>
          </a:ln>
        </p:spPr>
        <p:txBody>
          <a:bodyPr wrap="none">
            <a:prstTxWarp prst="textNoShape">
              <a:avLst/>
            </a:prstTxWarp>
            <a:spAutoFit/>
          </a:bodyPr>
          <a:lstStyle/>
          <a:p>
            <a:pPr algn="ctr"/>
            <a:r>
              <a:rPr lang="en-US" sz="1100" dirty="0">
                <a:latin typeface="Helvetica" charset="0"/>
                <a:ea typeface="Helvetica" charset="0"/>
                <a:cs typeface="Helvetica" charset="0"/>
              </a:rPr>
              <a:t>read name</a:t>
            </a:r>
          </a:p>
        </p:txBody>
      </p:sp>
      <p:sp>
        <p:nvSpPr>
          <p:cNvPr id="7" name="TextBox 14"/>
          <p:cNvSpPr txBox="1">
            <a:spLocks noChangeArrowheads="1"/>
          </p:cNvSpPr>
          <p:nvPr/>
        </p:nvSpPr>
        <p:spPr bwMode="auto">
          <a:xfrm>
            <a:off x="2189462" y="2988984"/>
            <a:ext cx="712054" cy="276999"/>
          </a:xfrm>
          <a:prstGeom prst="rect">
            <a:avLst/>
          </a:prstGeom>
          <a:noFill/>
          <a:ln w="9525">
            <a:noFill/>
            <a:miter lim="800000"/>
            <a:headEnd/>
            <a:tailEnd/>
          </a:ln>
        </p:spPr>
        <p:txBody>
          <a:bodyPr wrap="none">
            <a:prstTxWarp prst="textNoShape">
              <a:avLst/>
            </a:prstTxWarp>
            <a:spAutoFit/>
          </a:bodyPr>
          <a:lstStyle/>
          <a:p>
            <a:pPr algn="ctr"/>
            <a:r>
              <a:rPr lang="en-US" sz="1200" dirty="0">
                <a:latin typeface="Helvetica" charset="0"/>
                <a:ea typeface="Helvetica" charset="0"/>
                <a:cs typeface="Helvetica" charset="0"/>
              </a:rPr>
              <a:t>position</a:t>
            </a:r>
          </a:p>
        </p:txBody>
      </p:sp>
      <p:sp>
        <p:nvSpPr>
          <p:cNvPr id="8" name="TextBox 17"/>
          <p:cNvSpPr txBox="1">
            <a:spLocks noChangeArrowheads="1"/>
          </p:cNvSpPr>
          <p:nvPr/>
        </p:nvSpPr>
        <p:spPr bwMode="auto">
          <a:xfrm>
            <a:off x="3278608" y="2988984"/>
            <a:ext cx="856957" cy="261610"/>
          </a:xfrm>
          <a:prstGeom prst="rect">
            <a:avLst/>
          </a:prstGeom>
          <a:noFill/>
          <a:ln w="9525">
            <a:noFill/>
            <a:miter lim="800000"/>
            <a:headEnd/>
            <a:tailEnd/>
          </a:ln>
        </p:spPr>
        <p:txBody>
          <a:bodyPr wrap="square">
            <a:prstTxWarp prst="textNoShape">
              <a:avLst/>
            </a:prstTxWarp>
            <a:spAutoFit/>
          </a:bodyPr>
          <a:lstStyle/>
          <a:p>
            <a:pPr algn="ctr"/>
            <a:r>
              <a:rPr lang="en-US" sz="1100" dirty="0">
                <a:latin typeface="Helvetica" charset="0"/>
                <a:ea typeface="Helvetica" charset="0"/>
                <a:cs typeface="Helvetica" charset="0"/>
              </a:rPr>
              <a:t>CIGAR</a:t>
            </a:r>
          </a:p>
        </p:txBody>
      </p:sp>
      <p:sp>
        <p:nvSpPr>
          <p:cNvPr id="9" name="TextBox 18"/>
          <p:cNvSpPr txBox="1">
            <a:spLocks noChangeArrowheads="1"/>
          </p:cNvSpPr>
          <p:nvPr/>
        </p:nvSpPr>
        <p:spPr bwMode="auto">
          <a:xfrm>
            <a:off x="4735158" y="2988984"/>
            <a:ext cx="1197764" cy="276999"/>
          </a:xfrm>
          <a:prstGeom prst="rect">
            <a:avLst/>
          </a:prstGeom>
          <a:noFill/>
          <a:ln w="9525">
            <a:noFill/>
            <a:miter lim="800000"/>
            <a:headEnd/>
            <a:tailEnd/>
          </a:ln>
        </p:spPr>
        <p:txBody>
          <a:bodyPr wrap="none">
            <a:prstTxWarp prst="textNoShape">
              <a:avLst/>
            </a:prstTxWarp>
            <a:spAutoFit/>
          </a:bodyPr>
          <a:lstStyle/>
          <a:p>
            <a:pPr algn="ctr"/>
            <a:r>
              <a:rPr lang="en-US" sz="1200" dirty="0">
                <a:latin typeface="Helvetica" charset="0"/>
                <a:ea typeface="Helvetica" charset="0"/>
                <a:cs typeface="Helvetica" charset="0"/>
              </a:rPr>
              <a:t>read sequence</a:t>
            </a:r>
          </a:p>
        </p:txBody>
      </p:sp>
      <p:sp>
        <p:nvSpPr>
          <p:cNvPr id="10" name="TextBox 19"/>
          <p:cNvSpPr txBox="1">
            <a:spLocks noChangeArrowheads="1"/>
          </p:cNvSpPr>
          <p:nvPr/>
        </p:nvSpPr>
        <p:spPr bwMode="auto">
          <a:xfrm>
            <a:off x="5488219" y="3853461"/>
            <a:ext cx="2059213" cy="261610"/>
          </a:xfrm>
          <a:prstGeom prst="rect">
            <a:avLst/>
          </a:prstGeom>
          <a:noFill/>
          <a:ln w="9525">
            <a:noFill/>
            <a:miter lim="800000"/>
            <a:headEnd/>
            <a:tailEnd/>
          </a:ln>
        </p:spPr>
        <p:txBody>
          <a:bodyPr wrap="square">
            <a:prstTxWarp prst="textNoShape">
              <a:avLst/>
            </a:prstTxWarp>
            <a:spAutoFit/>
          </a:bodyPr>
          <a:lstStyle/>
          <a:p>
            <a:pPr algn="ctr"/>
            <a:r>
              <a:rPr lang="en-US" sz="1100" dirty="0">
                <a:latin typeface="Helvetica" charset="0"/>
                <a:ea typeface="Helvetica" charset="0"/>
                <a:cs typeface="Helvetica" charset="0"/>
              </a:rPr>
              <a:t>PHRED quality scores</a:t>
            </a:r>
          </a:p>
        </p:txBody>
      </p:sp>
      <p:sp>
        <p:nvSpPr>
          <p:cNvPr id="11" name="TextBox 20"/>
          <p:cNvSpPr txBox="1">
            <a:spLocks noChangeArrowheads="1"/>
          </p:cNvSpPr>
          <p:nvPr/>
        </p:nvSpPr>
        <p:spPr bwMode="auto">
          <a:xfrm>
            <a:off x="7423741" y="2988984"/>
            <a:ext cx="824264" cy="276999"/>
          </a:xfrm>
          <a:prstGeom prst="rect">
            <a:avLst/>
          </a:prstGeom>
          <a:noFill/>
          <a:ln w="9525">
            <a:noFill/>
            <a:miter lim="800000"/>
            <a:headEnd/>
            <a:tailEnd/>
          </a:ln>
        </p:spPr>
        <p:txBody>
          <a:bodyPr wrap="none">
            <a:prstTxWarp prst="textNoShape">
              <a:avLst/>
            </a:prstTxWarp>
            <a:spAutoFit/>
          </a:bodyPr>
          <a:lstStyle/>
          <a:p>
            <a:pPr algn="ctr"/>
            <a:r>
              <a:rPr lang="en-US" sz="1200" dirty="0">
                <a:latin typeface="Helvetica" charset="0"/>
                <a:ea typeface="Helvetica" charset="0"/>
                <a:cs typeface="Helvetica" charset="0"/>
              </a:rPr>
              <a:t>metadata</a:t>
            </a:r>
          </a:p>
        </p:txBody>
      </p:sp>
      <p:sp>
        <p:nvSpPr>
          <p:cNvPr id="12" name="TextBox 11"/>
          <p:cNvSpPr txBox="1"/>
          <p:nvPr/>
        </p:nvSpPr>
        <p:spPr>
          <a:xfrm>
            <a:off x="378390" y="1109694"/>
            <a:ext cx="6705490" cy="338554"/>
          </a:xfrm>
          <a:prstGeom prst="rect">
            <a:avLst/>
          </a:prstGeom>
          <a:noFill/>
        </p:spPr>
        <p:txBody>
          <a:bodyPr wrap="none" rtlCol="0">
            <a:spAutoFit/>
          </a:bodyPr>
          <a:lstStyle/>
          <a:p>
            <a:r>
              <a:rPr lang="en-US" sz="1600" b="1" dirty="0"/>
              <a:t>HEADER </a:t>
            </a:r>
            <a:r>
              <a:rPr lang="en-US" sz="1600" dirty="0"/>
              <a:t>lines starting with @ symbol describing various metadata for </a:t>
            </a:r>
            <a:r>
              <a:rPr lang="en-US" sz="1600" i="1" dirty="0"/>
              <a:t>all</a:t>
            </a:r>
            <a:r>
              <a:rPr lang="en-US" sz="1600" dirty="0"/>
              <a:t> reads</a:t>
            </a:r>
          </a:p>
        </p:txBody>
      </p:sp>
      <p:sp>
        <p:nvSpPr>
          <p:cNvPr id="13" name="Rectangle 12"/>
          <p:cNvSpPr/>
          <p:nvPr/>
        </p:nvSpPr>
        <p:spPr>
          <a:xfrm>
            <a:off x="368247" y="4281960"/>
            <a:ext cx="8373312" cy="523220"/>
          </a:xfrm>
          <a:prstGeom prst="rect">
            <a:avLst/>
          </a:prstGeom>
        </p:spPr>
        <p:txBody>
          <a:bodyPr wrap="square">
            <a:spAutoFit/>
          </a:bodyPr>
          <a:lstStyle/>
          <a:p>
            <a:pPr marL="285750" indent="-285750">
              <a:buFont typeface="Arial"/>
              <a:buChar char="•"/>
            </a:pPr>
            <a:r>
              <a:rPr lang="en-US" sz="1400" dirty="0">
                <a:cs typeface="Calibri"/>
              </a:rPr>
              <a:t>Added mapping info summarizes </a:t>
            </a:r>
            <a:r>
              <a:rPr lang="en-US" sz="1400" b="1" dirty="0">
                <a:cs typeface="Calibri"/>
              </a:rPr>
              <a:t>position</a:t>
            </a:r>
            <a:r>
              <a:rPr lang="en-US" sz="1400" dirty="0">
                <a:cs typeface="Calibri"/>
              </a:rPr>
              <a:t>, </a:t>
            </a:r>
            <a:r>
              <a:rPr lang="en-US" sz="1400" b="1" dirty="0">
                <a:cs typeface="Calibri"/>
              </a:rPr>
              <a:t>quality</a:t>
            </a:r>
            <a:r>
              <a:rPr lang="en-US" sz="1400" dirty="0">
                <a:cs typeface="Calibri"/>
              </a:rPr>
              <a:t>, and </a:t>
            </a:r>
            <a:r>
              <a:rPr lang="en-US" sz="1400" b="1" dirty="0">
                <a:cs typeface="Calibri"/>
              </a:rPr>
              <a:t>structure</a:t>
            </a:r>
            <a:r>
              <a:rPr lang="en-US" sz="1400" dirty="0">
                <a:cs typeface="Calibri"/>
              </a:rPr>
              <a:t> for each </a:t>
            </a:r>
            <a:r>
              <a:rPr lang="en-US" sz="1400" b="1" dirty="0">
                <a:cs typeface="Calibri"/>
              </a:rPr>
              <a:t>read</a:t>
            </a:r>
          </a:p>
          <a:p>
            <a:pPr marL="285750" indent="-285750">
              <a:buFont typeface="Arial"/>
              <a:buChar char="•"/>
            </a:pPr>
            <a:r>
              <a:rPr lang="en-US" sz="1400" dirty="0">
                <a:cs typeface="Calibri"/>
              </a:rPr>
              <a:t>Mate information points to the read from the other end of the molecule (other in a pair)</a:t>
            </a:r>
          </a:p>
        </p:txBody>
      </p:sp>
      <p:sp>
        <p:nvSpPr>
          <p:cNvPr id="14" name="TextBox 12"/>
          <p:cNvSpPr txBox="1">
            <a:spLocks noChangeArrowheads="1"/>
          </p:cNvSpPr>
          <p:nvPr/>
        </p:nvSpPr>
        <p:spPr bwMode="auto">
          <a:xfrm>
            <a:off x="1765521" y="3853461"/>
            <a:ext cx="508474" cy="276999"/>
          </a:xfrm>
          <a:prstGeom prst="rect">
            <a:avLst/>
          </a:prstGeom>
          <a:noFill/>
          <a:ln w="9525">
            <a:noFill/>
            <a:miter lim="800000"/>
            <a:headEnd/>
            <a:tailEnd/>
          </a:ln>
        </p:spPr>
        <p:txBody>
          <a:bodyPr wrap="none">
            <a:prstTxWarp prst="textNoShape">
              <a:avLst/>
            </a:prstTxWarp>
            <a:spAutoFit/>
          </a:bodyPr>
          <a:lstStyle/>
          <a:p>
            <a:pPr algn="ctr"/>
            <a:r>
              <a:rPr lang="en-US" sz="1200" dirty="0">
                <a:latin typeface="Helvetica" charset="0"/>
                <a:ea typeface="Helvetica" charset="0"/>
                <a:cs typeface="Helvetica" charset="0"/>
              </a:rPr>
              <a:t>flags</a:t>
            </a:r>
          </a:p>
        </p:txBody>
      </p:sp>
      <p:cxnSp>
        <p:nvCxnSpPr>
          <p:cNvPr id="15" name="Straight Connector 14"/>
          <p:cNvCxnSpPr>
            <a:cxnSpLocks/>
            <a:stCxn id="6" idx="2"/>
            <a:endCxn id="24" idx="0"/>
          </p:cNvCxnSpPr>
          <p:nvPr/>
        </p:nvCxnSpPr>
        <p:spPr>
          <a:xfrm>
            <a:off x="1190387" y="3250594"/>
            <a:ext cx="7815" cy="183578"/>
          </a:xfrm>
          <a:prstGeom prst="line">
            <a:avLst/>
          </a:prstGeom>
          <a:ln w="190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27" idx="2"/>
            <a:endCxn id="10" idx="0"/>
          </p:cNvCxnSpPr>
          <p:nvPr/>
        </p:nvCxnSpPr>
        <p:spPr>
          <a:xfrm>
            <a:off x="6515141" y="3683742"/>
            <a:ext cx="2685" cy="169719"/>
          </a:xfrm>
          <a:prstGeom prst="line">
            <a:avLst/>
          </a:prstGeom>
          <a:ln w="190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cxnSpLocks/>
            <a:stCxn id="29" idx="0"/>
            <a:endCxn id="11" idx="2"/>
          </p:cNvCxnSpPr>
          <p:nvPr/>
        </p:nvCxnSpPr>
        <p:spPr>
          <a:xfrm flipH="1" flipV="1">
            <a:off x="7835873" y="3265983"/>
            <a:ext cx="1453" cy="159942"/>
          </a:xfrm>
          <a:prstGeom prst="line">
            <a:avLst/>
          </a:prstGeom>
          <a:ln w="19050" cmpd="sng">
            <a:solidFill>
              <a:srgbClr val="FFCC00"/>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a:spLocks noChangeArrowheads="1"/>
          </p:cNvSpPr>
          <p:nvPr/>
        </p:nvSpPr>
        <p:spPr bwMode="auto">
          <a:xfrm>
            <a:off x="2782809" y="3853461"/>
            <a:ext cx="856957" cy="261610"/>
          </a:xfrm>
          <a:prstGeom prst="rect">
            <a:avLst/>
          </a:prstGeom>
          <a:noFill/>
          <a:ln w="9525">
            <a:noFill/>
            <a:miter lim="800000"/>
            <a:headEnd/>
            <a:tailEnd/>
          </a:ln>
        </p:spPr>
        <p:txBody>
          <a:bodyPr wrap="square">
            <a:prstTxWarp prst="textNoShape">
              <a:avLst/>
            </a:prstTxWarp>
            <a:spAutoFit/>
          </a:bodyPr>
          <a:lstStyle/>
          <a:p>
            <a:pPr algn="ctr"/>
            <a:r>
              <a:rPr lang="en-US" sz="1100" dirty="0">
                <a:latin typeface="Helvetica" charset="0"/>
                <a:ea typeface="Helvetica" charset="0"/>
                <a:cs typeface="Helvetica" charset="0"/>
              </a:rPr>
              <a:t>MAPQ</a:t>
            </a:r>
          </a:p>
        </p:txBody>
      </p:sp>
      <p:sp>
        <p:nvSpPr>
          <p:cNvPr id="19" name="TextBox 17"/>
          <p:cNvSpPr txBox="1">
            <a:spLocks noChangeArrowheads="1"/>
          </p:cNvSpPr>
          <p:nvPr/>
        </p:nvSpPr>
        <p:spPr bwMode="auto">
          <a:xfrm>
            <a:off x="2148652" y="3431143"/>
            <a:ext cx="933776" cy="252599"/>
          </a:xfrm>
          <a:prstGeom prst="rect">
            <a:avLst/>
          </a:prstGeom>
          <a:solidFill>
            <a:srgbClr val="FF6600">
              <a:alpha val="59999"/>
            </a:srgbClr>
          </a:solidFill>
          <a:ln w="9525">
            <a:noFill/>
            <a:miter lim="800000"/>
            <a:headEnd/>
            <a:tailEnd/>
          </a:ln>
        </p:spPr>
        <p:txBody>
          <a:bodyPr wrap="square">
            <a:prstTxWarp prst="textNoShape">
              <a:avLst/>
            </a:prstTxWarp>
            <a:spAutoFit/>
          </a:bodyPr>
          <a:lstStyle/>
          <a:p>
            <a:pPr algn="ctr"/>
            <a:endParaRPr lang="en-US" sz="1600" dirty="0">
              <a:latin typeface="Helvetica" charset="0"/>
              <a:ea typeface="Helvetica" charset="0"/>
              <a:cs typeface="Helvetica" charset="0"/>
            </a:endParaRPr>
          </a:p>
        </p:txBody>
      </p:sp>
      <p:cxnSp>
        <p:nvCxnSpPr>
          <p:cNvPr id="20" name="Straight Connector 19"/>
          <p:cNvCxnSpPr>
            <a:cxnSpLocks/>
            <a:stCxn id="8" idx="2"/>
            <a:endCxn id="4" idx="0"/>
          </p:cNvCxnSpPr>
          <p:nvPr/>
        </p:nvCxnSpPr>
        <p:spPr>
          <a:xfrm>
            <a:off x="3707087" y="3250594"/>
            <a:ext cx="7729" cy="180549"/>
          </a:xfrm>
          <a:prstGeom prst="line">
            <a:avLst/>
          </a:prstGeom>
          <a:ln w="19050" cmpd="sng">
            <a:solidFill>
              <a:srgbClr val="FF66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cxnSpLocks/>
            <a:stCxn id="7" idx="2"/>
          </p:cNvCxnSpPr>
          <p:nvPr/>
        </p:nvCxnSpPr>
        <p:spPr>
          <a:xfrm>
            <a:off x="2545489" y="3265983"/>
            <a:ext cx="429" cy="336785"/>
          </a:xfrm>
          <a:prstGeom prst="line">
            <a:avLst/>
          </a:prstGeom>
          <a:ln w="19050" cmpd="sng">
            <a:solidFill>
              <a:srgbClr val="FF66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cxnSpLocks/>
            <a:stCxn id="5" idx="2"/>
            <a:endCxn id="18" idx="0"/>
          </p:cNvCxnSpPr>
          <p:nvPr/>
        </p:nvCxnSpPr>
        <p:spPr>
          <a:xfrm flipH="1">
            <a:off x="3211288" y="3683742"/>
            <a:ext cx="3286" cy="169719"/>
          </a:xfrm>
          <a:prstGeom prst="line">
            <a:avLst/>
          </a:prstGeom>
          <a:ln w="19050" cmpd="sng">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23" name="TextBox 17"/>
          <p:cNvSpPr txBox="1">
            <a:spLocks noChangeArrowheads="1"/>
          </p:cNvSpPr>
          <p:nvPr/>
        </p:nvSpPr>
        <p:spPr bwMode="auto">
          <a:xfrm>
            <a:off x="1919581" y="3431143"/>
            <a:ext cx="199445" cy="252599"/>
          </a:xfrm>
          <a:prstGeom prst="rect">
            <a:avLst/>
          </a:prstGeom>
          <a:solidFill>
            <a:srgbClr val="FFCC00">
              <a:alpha val="59999"/>
            </a:srgbClr>
          </a:solidFill>
          <a:ln w="9525">
            <a:noFill/>
            <a:miter lim="800000"/>
            <a:headEnd/>
            <a:tailEnd/>
          </a:ln>
        </p:spPr>
        <p:txBody>
          <a:bodyPr wrap="square">
            <a:prstTxWarp prst="textNoShape">
              <a:avLst/>
            </a:prstTxWarp>
            <a:spAutoFit/>
          </a:bodyPr>
          <a:lstStyle/>
          <a:p>
            <a:pPr algn="ctr"/>
            <a:endParaRPr lang="en-US" sz="1600" dirty="0">
              <a:latin typeface="Helvetica" charset="0"/>
              <a:ea typeface="Helvetica" charset="0"/>
              <a:cs typeface="Helvetica" charset="0"/>
            </a:endParaRPr>
          </a:p>
        </p:txBody>
      </p:sp>
      <p:sp>
        <p:nvSpPr>
          <p:cNvPr id="24" name="TextBox 17"/>
          <p:cNvSpPr txBox="1">
            <a:spLocks noChangeArrowheads="1"/>
          </p:cNvSpPr>
          <p:nvPr/>
        </p:nvSpPr>
        <p:spPr bwMode="auto">
          <a:xfrm>
            <a:off x="514922" y="3434172"/>
            <a:ext cx="1366559" cy="249570"/>
          </a:xfrm>
          <a:prstGeom prst="rect">
            <a:avLst/>
          </a:prstGeom>
          <a:solidFill>
            <a:schemeClr val="accent5">
              <a:lumMod val="60000"/>
              <a:lumOff val="40000"/>
              <a:alpha val="59999"/>
            </a:schemeClr>
          </a:solidFill>
          <a:ln w="9525">
            <a:noFill/>
            <a:miter lim="800000"/>
            <a:headEnd/>
            <a:tailEnd/>
          </a:ln>
        </p:spPr>
        <p:txBody>
          <a:bodyPr wrap="square">
            <a:prstTxWarp prst="textNoShape">
              <a:avLst/>
            </a:prstTxWarp>
            <a:spAutoFit/>
          </a:bodyPr>
          <a:lstStyle/>
          <a:p>
            <a:pPr algn="ctr"/>
            <a:endParaRPr lang="en-US" sz="1600" dirty="0">
              <a:latin typeface="Helvetica" charset="0"/>
              <a:ea typeface="Helvetica" charset="0"/>
              <a:cs typeface="Helvetica" charset="0"/>
            </a:endParaRPr>
          </a:p>
        </p:txBody>
      </p:sp>
      <p:cxnSp>
        <p:nvCxnSpPr>
          <p:cNvPr id="25" name="Straight Connector 24"/>
          <p:cNvCxnSpPr>
            <a:stCxn id="23" idx="2"/>
            <a:endCxn id="14" idx="0"/>
          </p:cNvCxnSpPr>
          <p:nvPr/>
        </p:nvCxnSpPr>
        <p:spPr>
          <a:xfrm>
            <a:off x="2019304" y="3683742"/>
            <a:ext cx="454" cy="169719"/>
          </a:xfrm>
          <a:prstGeom prst="line">
            <a:avLst/>
          </a:prstGeom>
          <a:ln w="19050" cmpd="sng">
            <a:solidFill>
              <a:srgbClr val="FFCC00"/>
            </a:solidFill>
          </a:ln>
          <a:effectLst/>
        </p:spPr>
        <p:style>
          <a:lnRef idx="2">
            <a:schemeClr val="accent1"/>
          </a:lnRef>
          <a:fillRef idx="0">
            <a:schemeClr val="accent1"/>
          </a:fillRef>
          <a:effectRef idx="1">
            <a:schemeClr val="accent1"/>
          </a:effectRef>
          <a:fontRef idx="minor">
            <a:schemeClr val="tx1"/>
          </a:fontRef>
        </p:style>
      </p:cxnSp>
      <p:sp>
        <p:nvSpPr>
          <p:cNvPr id="26" name="TextBox 17"/>
          <p:cNvSpPr txBox="1">
            <a:spLocks noChangeArrowheads="1"/>
          </p:cNvSpPr>
          <p:nvPr/>
        </p:nvSpPr>
        <p:spPr bwMode="auto">
          <a:xfrm>
            <a:off x="4749800" y="3428955"/>
            <a:ext cx="1168480" cy="254787"/>
          </a:xfrm>
          <a:prstGeom prst="rect">
            <a:avLst/>
          </a:prstGeom>
          <a:solidFill>
            <a:schemeClr val="accent5">
              <a:lumMod val="60000"/>
              <a:lumOff val="40000"/>
              <a:alpha val="59999"/>
            </a:schemeClr>
          </a:solidFill>
          <a:ln w="9525">
            <a:noFill/>
            <a:miter lim="800000"/>
            <a:headEnd/>
            <a:tailEnd/>
          </a:ln>
        </p:spPr>
        <p:txBody>
          <a:bodyPr wrap="square">
            <a:prstTxWarp prst="textNoShape">
              <a:avLst/>
            </a:prstTxWarp>
            <a:spAutoFit/>
          </a:bodyPr>
          <a:lstStyle/>
          <a:p>
            <a:pPr algn="ctr"/>
            <a:endParaRPr lang="en-US" sz="1600" dirty="0">
              <a:latin typeface="Helvetica" charset="0"/>
              <a:ea typeface="Helvetica" charset="0"/>
              <a:cs typeface="Helvetica" charset="0"/>
            </a:endParaRPr>
          </a:p>
        </p:txBody>
      </p:sp>
      <p:sp>
        <p:nvSpPr>
          <p:cNvPr id="27" name="TextBox 17"/>
          <p:cNvSpPr txBox="1">
            <a:spLocks noChangeArrowheads="1"/>
          </p:cNvSpPr>
          <p:nvPr/>
        </p:nvSpPr>
        <p:spPr bwMode="auto">
          <a:xfrm>
            <a:off x="5956381" y="3434171"/>
            <a:ext cx="1117520" cy="249571"/>
          </a:xfrm>
          <a:prstGeom prst="rect">
            <a:avLst/>
          </a:prstGeom>
          <a:solidFill>
            <a:schemeClr val="accent5">
              <a:lumMod val="60000"/>
              <a:lumOff val="40000"/>
              <a:alpha val="59999"/>
            </a:schemeClr>
          </a:solidFill>
          <a:ln w="9525">
            <a:noFill/>
            <a:miter lim="800000"/>
            <a:headEnd/>
            <a:tailEnd/>
          </a:ln>
        </p:spPr>
        <p:txBody>
          <a:bodyPr wrap="square">
            <a:prstTxWarp prst="textNoShape">
              <a:avLst/>
            </a:prstTxWarp>
            <a:spAutoFit/>
          </a:bodyPr>
          <a:lstStyle/>
          <a:p>
            <a:pPr algn="ctr"/>
            <a:endParaRPr lang="en-US" sz="1600" dirty="0">
              <a:latin typeface="Helvetica" charset="0"/>
              <a:ea typeface="Helvetica" charset="0"/>
              <a:cs typeface="Helvetica" charset="0"/>
            </a:endParaRPr>
          </a:p>
        </p:txBody>
      </p:sp>
      <p:cxnSp>
        <p:nvCxnSpPr>
          <p:cNvPr id="28" name="Straight Connector 27"/>
          <p:cNvCxnSpPr>
            <a:cxnSpLocks/>
            <a:stCxn id="26" idx="0"/>
            <a:endCxn id="9" idx="2"/>
          </p:cNvCxnSpPr>
          <p:nvPr/>
        </p:nvCxnSpPr>
        <p:spPr>
          <a:xfrm flipV="1">
            <a:off x="5334040" y="3265983"/>
            <a:ext cx="0" cy="162972"/>
          </a:xfrm>
          <a:prstGeom prst="line">
            <a:avLst/>
          </a:prstGeom>
          <a:ln w="190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9" name="TextBox 17"/>
          <p:cNvSpPr txBox="1">
            <a:spLocks noChangeArrowheads="1"/>
          </p:cNvSpPr>
          <p:nvPr/>
        </p:nvSpPr>
        <p:spPr bwMode="auto">
          <a:xfrm>
            <a:off x="7114852" y="3425925"/>
            <a:ext cx="1444947" cy="257817"/>
          </a:xfrm>
          <a:prstGeom prst="rect">
            <a:avLst/>
          </a:prstGeom>
          <a:solidFill>
            <a:srgbClr val="FFCC00">
              <a:alpha val="59999"/>
            </a:srgbClr>
          </a:solidFill>
          <a:ln w="9525">
            <a:noFill/>
            <a:miter lim="800000"/>
            <a:headEnd/>
            <a:tailEnd/>
          </a:ln>
        </p:spPr>
        <p:txBody>
          <a:bodyPr wrap="square">
            <a:prstTxWarp prst="textNoShape">
              <a:avLst/>
            </a:prstTxWarp>
            <a:spAutoFit/>
          </a:bodyPr>
          <a:lstStyle/>
          <a:p>
            <a:pPr algn="ctr"/>
            <a:endParaRPr lang="en-US" sz="1600" dirty="0">
              <a:latin typeface="Helvetica" charset="0"/>
              <a:ea typeface="Helvetica" charset="0"/>
              <a:cs typeface="Helvetica" charset="0"/>
            </a:endParaRPr>
          </a:p>
        </p:txBody>
      </p:sp>
      <p:sp>
        <p:nvSpPr>
          <p:cNvPr id="30" name="TextBox 17"/>
          <p:cNvSpPr txBox="1">
            <a:spLocks noChangeArrowheads="1"/>
          </p:cNvSpPr>
          <p:nvPr/>
        </p:nvSpPr>
        <p:spPr bwMode="auto">
          <a:xfrm>
            <a:off x="4110164" y="3434173"/>
            <a:ext cx="614235" cy="249570"/>
          </a:xfrm>
          <a:prstGeom prst="rect">
            <a:avLst/>
          </a:prstGeom>
          <a:solidFill>
            <a:srgbClr val="FF6600">
              <a:alpha val="59999"/>
            </a:srgbClr>
          </a:solidFill>
          <a:ln w="9525">
            <a:noFill/>
            <a:miter lim="800000"/>
            <a:headEnd/>
            <a:tailEnd/>
          </a:ln>
        </p:spPr>
        <p:txBody>
          <a:bodyPr wrap="square">
            <a:prstTxWarp prst="textNoShape">
              <a:avLst/>
            </a:prstTxWarp>
            <a:spAutoFit/>
          </a:bodyPr>
          <a:lstStyle/>
          <a:p>
            <a:pPr algn="ctr"/>
            <a:endParaRPr lang="en-US" sz="1600" dirty="0">
              <a:latin typeface="Helvetica" charset="0"/>
              <a:ea typeface="Helvetica" charset="0"/>
              <a:cs typeface="Helvetica" charset="0"/>
            </a:endParaRPr>
          </a:p>
        </p:txBody>
      </p:sp>
      <p:sp>
        <p:nvSpPr>
          <p:cNvPr id="31" name="TextBox 10"/>
          <p:cNvSpPr txBox="1">
            <a:spLocks noChangeArrowheads="1"/>
          </p:cNvSpPr>
          <p:nvPr/>
        </p:nvSpPr>
        <p:spPr bwMode="auto">
          <a:xfrm>
            <a:off x="514922" y="3405615"/>
            <a:ext cx="7491153" cy="261610"/>
          </a:xfrm>
          <a:prstGeom prst="rect">
            <a:avLst/>
          </a:prstGeom>
          <a:noFill/>
          <a:ln w="9525">
            <a:noFill/>
            <a:miter lim="800000"/>
            <a:headEnd/>
            <a:tailEnd/>
          </a:ln>
        </p:spPr>
        <p:txBody>
          <a:bodyPr wrap="none">
            <a:prstTxWarp prst="textNoShape">
              <a:avLst/>
            </a:prstTxWarp>
            <a:spAutoFit/>
          </a:bodyPr>
          <a:lstStyle/>
          <a:p>
            <a:r>
              <a:rPr lang="en-US" sz="1100" b="1" dirty="0">
                <a:solidFill>
                  <a:srgbClr val="2B5259"/>
                </a:solidFill>
                <a:latin typeface="Courier"/>
                <a:ea typeface="Helvetica" charset="0"/>
                <a:cs typeface="Courier"/>
              </a:rPr>
              <a:t>SLX1:1:127:63:4 99 1 10052169 60 23M6N10M = 14 10 GAAGATACTGGTT 768832'48:::: RG:Z:A …</a:t>
            </a:r>
          </a:p>
        </p:txBody>
      </p:sp>
      <p:sp>
        <p:nvSpPr>
          <p:cNvPr id="32" name="TextBox 17"/>
          <p:cNvSpPr txBox="1">
            <a:spLocks noChangeArrowheads="1"/>
          </p:cNvSpPr>
          <p:nvPr/>
        </p:nvSpPr>
        <p:spPr bwMode="auto">
          <a:xfrm>
            <a:off x="3733801" y="3853461"/>
            <a:ext cx="1373486" cy="261610"/>
          </a:xfrm>
          <a:prstGeom prst="rect">
            <a:avLst/>
          </a:prstGeom>
          <a:noFill/>
          <a:ln w="9525">
            <a:noFill/>
            <a:miter lim="800000"/>
            <a:headEnd/>
            <a:tailEnd/>
          </a:ln>
        </p:spPr>
        <p:txBody>
          <a:bodyPr wrap="square">
            <a:prstTxWarp prst="textNoShape">
              <a:avLst/>
            </a:prstTxWarp>
            <a:spAutoFit/>
          </a:bodyPr>
          <a:lstStyle/>
          <a:p>
            <a:pPr algn="ctr"/>
            <a:r>
              <a:rPr lang="en-US" sz="1100" dirty="0">
                <a:latin typeface="Helvetica" charset="0"/>
                <a:ea typeface="Helvetica" charset="0"/>
                <a:cs typeface="Helvetica" charset="0"/>
              </a:rPr>
              <a:t>mate information</a:t>
            </a:r>
          </a:p>
        </p:txBody>
      </p:sp>
      <p:cxnSp>
        <p:nvCxnSpPr>
          <p:cNvPr id="33" name="Straight Connector 32"/>
          <p:cNvCxnSpPr>
            <a:stCxn id="30" idx="2"/>
            <a:endCxn id="32" idx="0"/>
          </p:cNvCxnSpPr>
          <p:nvPr/>
        </p:nvCxnSpPr>
        <p:spPr>
          <a:xfrm>
            <a:off x="4417282" y="3683743"/>
            <a:ext cx="3262" cy="169718"/>
          </a:xfrm>
          <a:prstGeom prst="line">
            <a:avLst/>
          </a:prstGeom>
          <a:ln w="19050" cmpd="sng">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01690" y="4902542"/>
            <a:ext cx="4230924" cy="415498"/>
          </a:xfrm>
          <a:prstGeom prst="rect">
            <a:avLst/>
          </a:prstGeom>
        </p:spPr>
        <p:txBody>
          <a:bodyPr wrap="square">
            <a:spAutoFit/>
          </a:bodyPr>
          <a:lstStyle/>
          <a:p>
            <a:r>
              <a:rPr lang="en-US" sz="1050" dirty="0">
                <a:hlinkClick r:id="rId3"/>
              </a:rPr>
              <a:t>http://samtools.github.io/hts-specs/SAMv1.pdf</a:t>
            </a:r>
            <a:endParaRPr lang="en-US" sz="1050" dirty="0"/>
          </a:p>
          <a:p>
            <a:endParaRPr lang="en-US" sz="1050" dirty="0"/>
          </a:p>
        </p:txBody>
      </p:sp>
      <p:sp>
        <p:nvSpPr>
          <p:cNvPr id="2" name="Rectangle 1"/>
          <p:cNvSpPr/>
          <p:nvPr/>
        </p:nvSpPr>
        <p:spPr>
          <a:xfrm>
            <a:off x="378390" y="2541775"/>
            <a:ext cx="8308410" cy="338554"/>
          </a:xfrm>
          <a:prstGeom prst="rect">
            <a:avLst/>
          </a:prstGeom>
        </p:spPr>
        <p:txBody>
          <a:bodyPr wrap="square">
            <a:spAutoFit/>
          </a:bodyPr>
          <a:lstStyle/>
          <a:p>
            <a:r>
              <a:rPr lang="en-US" sz="1600" b="1" dirty="0"/>
              <a:t>RECORDS </a:t>
            </a:r>
            <a:r>
              <a:rPr lang="en-US" sz="1600" dirty="0"/>
              <a:t>containing structured read information (1 line per read/record)</a:t>
            </a:r>
            <a:endParaRPr lang="en-US" sz="1600" b="1" dirty="0"/>
          </a:p>
        </p:txBody>
      </p:sp>
      <p:sp>
        <p:nvSpPr>
          <p:cNvPr id="46" name="TextBox 10"/>
          <p:cNvSpPr txBox="1">
            <a:spLocks noChangeArrowheads="1"/>
          </p:cNvSpPr>
          <p:nvPr/>
        </p:nvSpPr>
        <p:spPr bwMode="auto">
          <a:xfrm>
            <a:off x="593390" y="1518493"/>
            <a:ext cx="6720545" cy="769441"/>
          </a:xfrm>
          <a:prstGeom prst="rect">
            <a:avLst/>
          </a:prstGeom>
          <a:noFill/>
          <a:ln w="9525">
            <a:noFill/>
            <a:miter lim="800000"/>
            <a:headEnd/>
            <a:tailEnd/>
          </a:ln>
        </p:spPr>
        <p:txBody>
          <a:bodyPr wrap="square">
            <a:prstTxWarp prst="textNoShape">
              <a:avLst/>
            </a:prstTxWarp>
            <a:spAutoFit/>
          </a:bodyPr>
          <a:lstStyle/>
          <a:p>
            <a:r>
              <a:rPr lang="en-US" sz="1100" b="1" dirty="0">
                <a:solidFill>
                  <a:srgbClr val="2B5259"/>
                </a:solidFill>
                <a:latin typeface="Courier"/>
                <a:ea typeface="Helvetica" charset="0"/>
                <a:cs typeface="Courier"/>
              </a:rPr>
              <a:t>@HD VN:1.6 </a:t>
            </a:r>
            <a:r>
              <a:rPr lang="en-US" sz="1100" b="1" dirty="0" err="1">
                <a:solidFill>
                  <a:srgbClr val="2B5259"/>
                </a:solidFill>
                <a:latin typeface="Courier"/>
                <a:ea typeface="Helvetica" charset="0"/>
                <a:cs typeface="Courier"/>
              </a:rPr>
              <a:t>SO:coordinate</a:t>
            </a:r>
            <a:endParaRPr lang="en-US" sz="1100" b="1" dirty="0">
              <a:solidFill>
                <a:srgbClr val="2B5259"/>
              </a:solidFill>
              <a:latin typeface="Courier"/>
              <a:ea typeface="Helvetica" charset="0"/>
              <a:cs typeface="Courier"/>
            </a:endParaRPr>
          </a:p>
          <a:p>
            <a:r>
              <a:rPr lang="en-US" sz="1100" b="1" dirty="0">
                <a:solidFill>
                  <a:srgbClr val="2B5259"/>
                </a:solidFill>
                <a:latin typeface="Courier"/>
                <a:ea typeface="Helvetica" charset="0"/>
                <a:cs typeface="Courier"/>
              </a:rPr>
              <a:t>@SQ SN:seq1 LN:394893</a:t>
            </a:r>
          </a:p>
          <a:p>
            <a:r>
              <a:rPr lang="en-US" sz="1100" b="1" dirty="0">
                <a:solidFill>
                  <a:srgbClr val="2B5259"/>
                </a:solidFill>
                <a:latin typeface="Courier"/>
                <a:ea typeface="Helvetica" charset="0"/>
                <a:cs typeface="Courier"/>
              </a:rPr>
              <a:t>@SQ SN:seq2 LN:92783</a:t>
            </a:r>
          </a:p>
          <a:p>
            <a:r>
              <a:rPr lang="en-US" sz="1100" b="1" dirty="0">
                <a:solidFill>
                  <a:srgbClr val="2B5259"/>
                </a:solidFill>
                <a:latin typeface="Courier"/>
                <a:ea typeface="Helvetica" charset="0"/>
                <a:cs typeface="Courier"/>
              </a:rPr>
              <a:t>@RG ID:A SM:SAMPLE_A</a:t>
            </a:r>
          </a:p>
        </p:txBody>
      </p:sp>
      <p:sp>
        <p:nvSpPr>
          <p:cNvPr id="47" name="TextBox 12"/>
          <p:cNvSpPr txBox="1">
            <a:spLocks noChangeArrowheads="1"/>
          </p:cNvSpPr>
          <p:nvPr/>
        </p:nvSpPr>
        <p:spPr bwMode="auto">
          <a:xfrm>
            <a:off x="3201526" y="1482295"/>
            <a:ext cx="1511990" cy="307777"/>
          </a:xfrm>
          <a:prstGeom prst="rect">
            <a:avLst/>
          </a:prstGeom>
          <a:noFill/>
          <a:ln w="9525">
            <a:noFill/>
            <a:miter lim="800000"/>
            <a:headEnd/>
            <a:tailEnd/>
          </a:ln>
        </p:spPr>
        <p:txBody>
          <a:bodyPr wrap="none">
            <a:prstTxWarp prst="textNoShape">
              <a:avLst/>
            </a:prstTxWarp>
            <a:spAutoFit/>
          </a:bodyPr>
          <a:lstStyle/>
          <a:p>
            <a:r>
              <a:rPr lang="en-US" sz="1400" dirty="0">
                <a:latin typeface="Helvetica" charset="0"/>
                <a:ea typeface="Helvetica" charset="0"/>
                <a:cs typeface="Helvetica" charset="0"/>
              </a:rPr>
              <a:t>BAM header line</a:t>
            </a:r>
          </a:p>
        </p:txBody>
      </p:sp>
      <p:cxnSp>
        <p:nvCxnSpPr>
          <p:cNvPr id="48" name="Straight Connector 47"/>
          <p:cNvCxnSpPr>
            <a:stCxn id="50" idx="1"/>
          </p:cNvCxnSpPr>
          <p:nvPr/>
        </p:nvCxnSpPr>
        <p:spPr>
          <a:xfrm flipH="1">
            <a:off x="2545704" y="1878928"/>
            <a:ext cx="454802"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12"/>
          <p:cNvSpPr txBox="1">
            <a:spLocks noChangeArrowheads="1"/>
          </p:cNvSpPr>
          <p:nvPr/>
        </p:nvSpPr>
        <p:spPr bwMode="auto">
          <a:xfrm>
            <a:off x="3000506" y="1725039"/>
            <a:ext cx="3248531" cy="307777"/>
          </a:xfrm>
          <a:prstGeom prst="rect">
            <a:avLst/>
          </a:prstGeom>
          <a:noFill/>
          <a:ln w="9525">
            <a:noFill/>
            <a:miter lim="800000"/>
            <a:headEnd/>
            <a:tailEnd/>
          </a:ln>
        </p:spPr>
        <p:txBody>
          <a:bodyPr wrap="none">
            <a:prstTxWarp prst="textNoShape">
              <a:avLst/>
            </a:prstTxWarp>
            <a:spAutoFit/>
          </a:bodyPr>
          <a:lstStyle/>
          <a:p>
            <a:r>
              <a:rPr lang="en-US" sz="1400" dirty="0">
                <a:latin typeface="Helvetica" charset="0"/>
                <a:ea typeface="Helvetica" charset="0"/>
                <a:cs typeface="Helvetica" charset="0"/>
              </a:rPr>
              <a:t>Reference sequence dictionary entries</a:t>
            </a:r>
          </a:p>
        </p:txBody>
      </p:sp>
      <p:cxnSp>
        <p:nvCxnSpPr>
          <p:cNvPr id="53" name="Straight Connector 52"/>
          <p:cNvCxnSpPr>
            <a:stCxn id="47" idx="1"/>
          </p:cNvCxnSpPr>
          <p:nvPr/>
        </p:nvCxnSpPr>
        <p:spPr>
          <a:xfrm flipH="1">
            <a:off x="2782809" y="1636184"/>
            <a:ext cx="418717"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2532119" y="2161914"/>
            <a:ext cx="42971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5" name="TextBox 12"/>
          <p:cNvSpPr txBox="1">
            <a:spLocks noChangeArrowheads="1"/>
          </p:cNvSpPr>
          <p:nvPr/>
        </p:nvSpPr>
        <p:spPr bwMode="auto">
          <a:xfrm>
            <a:off x="2961829" y="1998954"/>
            <a:ext cx="1332278" cy="307777"/>
          </a:xfrm>
          <a:prstGeom prst="rect">
            <a:avLst/>
          </a:prstGeom>
          <a:noFill/>
          <a:ln w="9525">
            <a:noFill/>
            <a:miter lim="800000"/>
            <a:headEnd/>
            <a:tailEnd/>
          </a:ln>
        </p:spPr>
        <p:txBody>
          <a:bodyPr wrap="none">
            <a:prstTxWarp prst="textNoShape">
              <a:avLst/>
            </a:prstTxWarp>
            <a:spAutoFit/>
          </a:bodyPr>
          <a:lstStyle/>
          <a:p>
            <a:r>
              <a:rPr lang="en-US" sz="1400" dirty="0">
                <a:latin typeface="Helvetica" charset="0"/>
                <a:ea typeface="Helvetica" charset="0"/>
                <a:cs typeface="Helvetica" charset="0"/>
              </a:rPr>
              <a:t>Read group(s)</a:t>
            </a:r>
          </a:p>
        </p:txBody>
      </p:sp>
    </p:spTree>
    <p:extLst>
      <p:ext uri="{BB962C8B-B14F-4D97-AF65-F5344CB8AC3E}">
        <p14:creationId xmlns:p14="http://schemas.microsoft.com/office/powerpoint/2010/main" val="1046017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9050</TotalTime>
  <Words>2259</Words>
  <Application>Microsoft Macintosh PowerPoint</Application>
  <PresentationFormat>On-screen Show (16:9)</PresentationFormat>
  <Paragraphs>280</Paragraphs>
  <Slides>22</Slides>
  <Notes>22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5" baseType="lpstr">
      <vt:lpstr>ＭＳ Ｐゴシック</vt:lpstr>
      <vt:lpstr>American Typewriter</vt:lpstr>
      <vt:lpstr>Arial</vt:lpstr>
      <vt:lpstr>Calibri</vt:lpstr>
      <vt:lpstr>Century Gothic</vt:lpstr>
      <vt:lpstr>Consolas</vt:lpstr>
      <vt:lpstr>Courier</vt:lpstr>
      <vt:lpstr>Helvetica</vt:lpstr>
      <vt:lpstr>Mangal</vt:lpstr>
      <vt:lpstr>Stone Sans Sem ITC TT Semi</vt:lpstr>
      <vt:lpstr>Wingdings</vt:lpstr>
      <vt:lpstr>Office Theme</vt:lpstr>
      <vt:lpstr>Equation</vt:lpstr>
      <vt:lpstr>Introduction to Data Pre-processing</vt:lpstr>
      <vt:lpstr>From raw reads to analysis-ready data</vt:lpstr>
      <vt:lpstr>What is data pre-processing?</vt:lpstr>
      <vt:lpstr>Step 1: Map the reads produced by the sequencer  to the reference </vt:lpstr>
      <vt:lpstr>Goal: align the sample genome to the reference genome</vt:lpstr>
      <vt:lpstr>So we have to map each little bit one by one</vt:lpstr>
      <vt:lpstr>Complication: mismatches, indels, duplicated regions…</vt:lpstr>
      <vt:lpstr>Paired-end sequencing helps a lot</vt:lpstr>
      <vt:lpstr>Output format: Sequence/Binary Alignment Map (SAM/BAM)</vt:lpstr>
      <vt:lpstr>CIGAR summarizes alignment structure</vt:lpstr>
      <vt:lpstr>Implementation note: Regular FASTQ -&gt; BAM workflow</vt:lpstr>
      <vt:lpstr>Implementation note: Unmapped BAM -&gt; BAM workflow</vt:lpstr>
      <vt:lpstr>Special handling for RNAseq splice junctions</vt:lpstr>
      <vt:lpstr>Step 2: Mark duplicates to mitigate duplication artifacts</vt:lpstr>
      <vt:lpstr>Where does the duplication come from?</vt:lpstr>
      <vt:lpstr>Identify duplicates using orientation +  “unclipped” 5’ position</vt:lpstr>
      <vt:lpstr>Marking duplicates allows us to ignore those reads</vt:lpstr>
      <vt:lpstr>DEPRECATED: Local realignment around indels</vt:lpstr>
      <vt:lpstr>Step 3: Base Recalibration (BQSR) corrects for machine errors</vt:lpstr>
      <vt:lpstr>How do we calculate the empirical qualities? </vt:lpstr>
      <vt:lpstr>PowerPoint Presentation</vt:lpstr>
      <vt:lpstr>Recap: From raw reads to analysis-ready data</vt:lpstr>
    </vt:vector>
  </TitlesOfParts>
  <Company>Broad Insititute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Geraldine Van der Auwera</dc:creator>
  <cp:lastModifiedBy>Kate Noblett</cp:lastModifiedBy>
  <cp:revision>188</cp:revision>
  <dcterms:created xsi:type="dcterms:W3CDTF">2016-10-12T20:40:55Z</dcterms:created>
  <dcterms:modified xsi:type="dcterms:W3CDTF">2019-04-04T19:07:14Z</dcterms:modified>
</cp:coreProperties>
</file>